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slideMasters/slideMaster9.xml" ContentType="application/vnd.openxmlformats-officedocument.presentationml.slideMaster+xml"/>
  <Override PartName="/ppt/slides/slide9.xml" ContentType="application/vnd.openxmlformats-officedocument.presentationml.slide+xml"/>
  <Override PartName="/ppt/slideMasters/slideMaster10.xml" ContentType="application/vnd.openxmlformats-officedocument.presentationml.slideMaster+xml"/>
  <Override PartName="/ppt/slides/slide10.xml" ContentType="application/vnd.openxmlformats-officedocument.presentationml.slide+xml"/>
  <Override PartName="/ppt/slideMasters/slideMaster11.xml" ContentType="application/vnd.openxmlformats-officedocument.presentationml.slideMaster+xml"/>
  <Override PartName="/ppt/slides/slide11.xml" ContentType="application/vnd.openxmlformats-officedocument.presentationml.slide+xml"/>
  <Override PartName="/ppt/slideMasters/slideMaster12.xml" ContentType="application/vnd.openxmlformats-officedocument.presentationml.slideMaster+xml"/>
  <Override PartName="/ppt/slides/slide12.xml" ContentType="application/vnd.openxmlformats-officedocument.presentationml.slide+xml"/>
  <Override PartName="/ppt/slideMasters/slideMaster13.xml" ContentType="application/vnd.openxmlformats-officedocument.presentationml.slideMaster+xml"/>
  <Override PartName="/ppt/slides/slide13.xml" ContentType="application/vnd.openxmlformats-officedocument.presentationml.slide+xml"/>
  <Override PartName="/ppt/slideMasters/slideMaster14.xml" ContentType="application/vnd.openxmlformats-officedocument.presentationml.slideMaster+xml"/>
  <Override PartName="/ppt/slides/slide14.xml" ContentType="application/vnd.openxmlformats-officedocument.presentationml.slide+xml"/>
  <Override PartName="/ppt/slideMasters/slideMaster15.xml" ContentType="application/vnd.openxmlformats-officedocument.presentationml.slideMaster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notesMasterIdLst>
    <p:notesMasterId r:id="rId17"/>
  </p:notesMasterIdLst>
  <p:sldSz cx="12192000" cy="6858000"/>
  <p:notesSz cx="6858000" cy="12192000"/>
  <p:defaultText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notesMaster" Target="notesMasters/notesMaster1.xml"/><Relationship Id="rId18" Type="http://schemas.openxmlformats.org/officeDocument/2006/relationships/presProps" Target="presProps.xml"/><Relationship Id="rId19" Type="http://schemas.openxmlformats.org/officeDocument/2006/relationships/viewProps" Target="viewProps.xml"/><Relationship Id="rId20" Type="http://schemas.openxmlformats.org/officeDocument/2006/relationships/theme" Target="theme/theme1.xml"/><Relationship Id="rId2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10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0.xml"/>
		</Relationships>
</file>

<file path=ppt/notesSlides/_rels/notesSlide1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1.xml"/>
		</Relationships>
</file>

<file path=ppt/notesSlides/_rels/notesSlide1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2.xml"/>
		</Relationships>
</file>

<file path=ppt/notesSlides/_rels/notesSlide1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3.xml"/>
		</Relationships>
</file>

<file path=ppt/notesSlides/_rels/notesSlide1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4.xml"/>
		</Relationships>
</file>

<file path=ppt/notesSlides/_rels/notesSlide1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5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_rels/notesSlide9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9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MASTER">
    <p:bg>
      <p:bgPr>
        <a:solidFill>
          <a:srgbClr val="070D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0" y="0"/>
            <a:ext cx="12191695" cy="41148"/>
          </a:xfrm>
          <a:prstGeom prst="rect">
            <a:avLst/>
          </a:prstGeom>
          <a:solidFill>
            <a:srgbClr val="7C3AED"/>
          </a:solidFill>
          <a:ln w="12700">
            <a:solidFill>
              <a:srgbClr val="7C3AED"/>
            </a:solidFill>
            <a:prstDash val="solid"/>
          </a:ln>
        </p:spPr>
      </p:sp>
      <p:sp>
        <p:nvSpPr>
          <p:cNvPr id="3" name="Text 1"/>
          <p:cNvSpPr/>
          <p:nvPr/>
        </p:nvSpPr>
        <p:spPr>
          <a:xfrm>
            <a:off x="411480" y="6547104"/>
            <a:ext cx="64008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FocusFlow  •  UX interaction flows  •  Dark theme</a:t>
            </a:r>
            <a:endParaRPr lang="en-US" sz="850" dirty="0"/>
          </a:p>
        </p:txBody>
      </p:sp>
      <p:sp>
        <p:nvSpPr>
          <p:cNvPr id="4" name="Text 2"/>
          <p:cNvSpPr/>
          <p:nvPr/>
        </p:nvSpPr>
        <p:spPr>
          <a:xfrm>
            <a:off x="10789920" y="6547104"/>
            <a:ext cx="960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r" indent="0" marL="0">
              <a:buNone/>
            </a:pPr>
            <a:r>
              <a:rPr lang="en-US" sz="850" dirty="0">
                <a:solidFill>
                  <a:srgbClr val="64748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June 2026</a:t>
            </a:r>
            <a:endParaRPr lang="en-US" sz="8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1002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null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image" Target="../media/image-1-2.png"/><Relationship Id="rId3" Type="http://schemas.openxmlformats.org/officeDocument/2006/relationships/image" Target="../media/image-1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0-1.png"/><Relationship Id="rId2" Type="http://schemas.openxmlformats.org/officeDocument/2006/relationships/image" Target="../media/image-10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2-1.png"/><Relationship Id="rId2" Type="http://schemas.openxmlformats.org/officeDocument/2006/relationships/image" Target="../media/image-12-2.png"/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3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4-1.png"/><Relationship Id="rId2" Type="http://schemas.openxmlformats.org/officeDocument/2006/relationships/image" Target="../media/image-14-2.png"/><Relationship Id="rId3" Type="http://schemas.openxmlformats.org/officeDocument/2006/relationships/image" Target="../media/image-14-3.png"/><Relationship Id="rId4" Type="http://schemas.openxmlformats.org/officeDocument/2006/relationships/slideLayout" Target="../slideLayouts/slideLayout2.xml"/><Relationship Id="rId5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image" Target="../media/image-3-3.png"/><Relationship Id="rId4" Type="http://schemas.openxmlformats.org/officeDocument/2006/relationships/image" Target="../media/image-3-3.png"/><Relationship Id="rId5" Type="http://schemas.openxmlformats.org/officeDocument/2006/relationships/image" Target="../media/image-3-5.png"/><Relationship Id="rId6" Type="http://schemas.openxmlformats.org/officeDocument/2006/relationships/image" Target="../media/image-3-6.png"/><Relationship Id="rId7" Type="http://schemas.openxmlformats.org/officeDocument/2006/relationships/image" Target="../media/image-3-7.png"/><Relationship Id="rId8" Type="http://schemas.openxmlformats.org/officeDocument/2006/relationships/image" Target="../media/image-3-8.png"/><Relationship Id="rId9" Type="http://schemas.openxmlformats.org/officeDocument/2006/relationships/image" Target="../media/image-3-9.png"/><Relationship Id="rId10" Type="http://schemas.openxmlformats.org/officeDocument/2006/relationships/image" Target="../media/image-3-10.png"/><Relationship Id="rId11" Type="http://schemas.openxmlformats.org/officeDocument/2006/relationships/image" Target="../media/image-3-11.png"/><Relationship Id="rId12" Type="http://schemas.openxmlformats.org/officeDocument/2006/relationships/image" Target="../media/image-3-6.png"/><Relationship Id="rId13" Type="http://schemas.openxmlformats.org/officeDocument/2006/relationships/slideLayout" Target="../slideLayouts/slideLayout2.xml"/><Relationship Id="rId1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image" Target="../media/image-9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bg>
      <p:bgPr>
        <a:solidFill>
          <a:srgbClr val="070D1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hape 0"/>
          <p:cNvSpPr/>
          <p:nvPr/>
        </p:nvSpPr>
        <p:spPr>
          <a:xfrm>
            <a:off x="8503920" y="-1371600"/>
            <a:ext cx="4937760" cy="4937760"/>
          </a:xfrm>
          <a:prstGeom prst="ellipse">
            <a:avLst/>
          </a:prstGeom>
          <a:solidFill>
            <a:srgbClr val="7C3AED">
              <a:alpha val="22000"/>
            </a:srgbClr>
          </a:solidFill>
          <a:ln w="12700">
            <a:solidFill>
              <a:srgbClr val="7C3AED">
                <a:alpha val="0"/>
              </a:srgbClr>
            </a:solidFill>
            <a:prstDash val="solid"/>
          </a:ln>
        </p:spPr>
      </p:sp>
      <p:sp>
        <p:nvSpPr>
          <p:cNvPr id="3" name="Shape 1"/>
          <p:cNvSpPr/>
          <p:nvPr/>
        </p:nvSpPr>
        <p:spPr>
          <a:xfrm>
            <a:off x="7680960" y="4206240"/>
            <a:ext cx="3840480" cy="3840480"/>
          </a:xfrm>
          <a:prstGeom prst="ellipse">
            <a:avLst/>
          </a:prstGeom>
          <a:solidFill>
            <a:srgbClr val="60A5FA">
              <a:alpha val="12000"/>
            </a:srgbClr>
          </a:solidFill>
          <a:ln w="12700">
            <a:solidFill>
              <a:srgbClr val="60A5FA">
                <a:alpha val="0"/>
              </a:srgbClr>
            </a:solidFill>
            <a:prstDash val="solid"/>
          </a:ln>
        </p:spPr>
      </p:sp>
      <p:sp>
        <p:nvSpPr>
          <p:cNvPr id="4" name="Shape 2"/>
          <p:cNvSpPr/>
          <p:nvPr/>
        </p:nvSpPr>
        <p:spPr>
          <a:xfrm>
            <a:off x="594360" y="658368"/>
            <a:ext cx="1965960" cy="292608"/>
          </a:xfrm>
          <a:prstGeom prst="roundRect">
            <a:avLst>
              <a:gd name="adj" fmla="val 25000"/>
            </a:avLst>
          </a:prstGeom>
          <a:solidFill>
            <a:srgbClr val="2B1946">
              <a:alpha val="90000"/>
            </a:srgbClr>
          </a:solidFill>
          <a:ln w="10160">
            <a:solidFill>
              <a:srgbClr val="A855F7">
                <a:alpha val="65000"/>
              </a:srgbClr>
            </a:solidFill>
            <a:prstDash val="solid"/>
          </a:ln>
        </p:spPr>
      </p:sp>
      <p:sp>
        <p:nvSpPr>
          <p:cNvPr id="5" name="Text 3"/>
          <p:cNvSpPr/>
          <p:nvPr/>
        </p:nvSpPr>
        <p:spPr>
          <a:xfrm>
            <a:off x="667512" y="726948"/>
            <a:ext cx="1819656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2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UX DESIGN DOCUMENT</a:t>
            </a:r>
            <a:endParaRPr lang="en-US" sz="920" dirty="0"/>
          </a:p>
        </p:txBody>
      </p:sp>
      <p:sp>
        <p:nvSpPr>
          <p:cNvPr id="6" name="Text 4"/>
          <p:cNvSpPr/>
          <p:nvPr/>
        </p:nvSpPr>
        <p:spPr>
          <a:xfrm>
            <a:off x="594360" y="1188720"/>
            <a:ext cx="5943600" cy="123444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31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FocusFlow</a:t>
            </a:r>
            <a:endParaRPr lang="en-US" sz="3100" dirty="0"/>
          </a:p>
          <a:p>
            <a:pPr indent="0" marL="0">
              <a:buNone/>
            </a:pPr>
            <a:r>
              <a:rPr lang="en-US" sz="31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UX Interaction Flows</a:t>
            </a:r>
            <a:endParaRPr lang="en-US" sz="3100" dirty="0"/>
          </a:p>
        </p:txBody>
      </p:sp>
      <p:sp>
        <p:nvSpPr>
          <p:cNvPr id="7" name="Text 5"/>
          <p:cNvSpPr/>
          <p:nvPr/>
        </p:nvSpPr>
        <p:spPr>
          <a:xfrm>
            <a:off x="594360" y="2578608"/>
            <a:ext cx="5486400" cy="6858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50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Dark-theme desktop flows for capture, scheduling, editing, and moving work between Today and Backlog.</a:t>
            </a:r>
            <a:endParaRPr lang="en-US" sz="1500" dirty="0"/>
          </a:p>
        </p:txBody>
      </p:sp>
      <p:sp>
        <p:nvSpPr>
          <p:cNvPr id="8" name="Text 6"/>
          <p:cNvSpPr/>
          <p:nvPr/>
        </p:nvSpPr>
        <p:spPr>
          <a:xfrm>
            <a:off x="621792" y="3703320"/>
            <a:ext cx="34747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01</a:t>
            </a:r>
            <a:endParaRPr lang="en-US" sz="1000" dirty="0"/>
          </a:p>
        </p:txBody>
      </p:sp>
      <p:sp>
        <p:nvSpPr>
          <p:cNvPr id="9" name="Text 7"/>
          <p:cNvSpPr/>
          <p:nvPr/>
        </p:nvSpPr>
        <p:spPr>
          <a:xfrm>
            <a:off x="1005840" y="3685032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4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a new task</a:t>
            </a:r>
            <a:endParaRPr lang="en-US" sz="1240" dirty="0"/>
          </a:p>
        </p:txBody>
      </p:sp>
      <p:sp>
        <p:nvSpPr>
          <p:cNvPr id="10" name="Text 8"/>
          <p:cNvSpPr/>
          <p:nvPr/>
        </p:nvSpPr>
        <p:spPr>
          <a:xfrm>
            <a:off x="621792" y="4142232"/>
            <a:ext cx="34747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02</a:t>
            </a:r>
            <a:endParaRPr lang="en-US" sz="1000" dirty="0"/>
          </a:p>
        </p:txBody>
      </p:sp>
      <p:sp>
        <p:nvSpPr>
          <p:cNvPr id="11" name="Text 9"/>
          <p:cNvSpPr/>
          <p:nvPr/>
        </p:nvSpPr>
        <p:spPr>
          <a:xfrm>
            <a:off x="1005840" y="4123944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4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it</a:t>
            </a:r>
            <a:endParaRPr lang="en-US" sz="1240" dirty="0"/>
          </a:p>
        </p:txBody>
      </p:sp>
      <p:sp>
        <p:nvSpPr>
          <p:cNvPr id="12" name="Text 10"/>
          <p:cNvSpPr/>
          <p:nvPr/>
        </p:nvSpPr>
        <p:spPr>
          <a:xfrm>
            <a:off x="621792" y="4581144"/>
            <a:ext cx="34747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03</a:t>
            </a:r>
            <a:endParaRPr lang="en-US" sz="1000" dirty="0"/>
          </a:p>
        </p:txBody>
      </p:sp>
      <p:sp>
        <p:nvSpPr>
          <p:cNvPr id="13" name="Text 11"/>
          <p:cNvSpPr/>
          <p:nvPr/>
        </p:nvSpPr>
        <p:spPr>
          <a:xfrm>
            <a:off x="1005840" y="4562856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4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 a scheduled task</a:t>
            </a:r>
            <a:endParaRPr lang="en-US" sz="1240" dirty="0"/>
          </a:p>
        </p:txBody>
      </p:sp>
      <p:sp>
        <p:nvSpPr>
          <p:cNvPr id="14" name="Text 12"/>
          <p:cNvSpPr/>
          <p:nvPr/>
        </p:nvSpPr>
        <p:spPr>
          <a:xfrm>
            <a:off x="621792" y="5020056"/>
            <a:ext cx="347472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04</a:t>
            </a:r>
            <a:endParaRPr lang="en-US" sz="1000" dirty="0"/>
          </a:p>
        </p:txBody>
      </p:sp>
      <p:sp>
        <p:nvSpPr>
          <p:cNvPr id="15" name="Text 13"/>
          <p:cNvSpPr/>
          <p:nvPr/>
        </p:nvSpPr>
        <p:spPr>
          <a:xfrm>
            <a:off x="1005840" y="5001768"/>
            <a:ext cx="475488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4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Move Task A to Backlog, then schedule Task B</a:t>
            </a:r>
            <a:endParaRPr lang="en-US" sz="1240" dirty="0"/>
          </a:p>
        </p:txBody>
      </p:sp>
      <p:pic>
        <p:nvPicPr>
          <p:cNvPr id="16" name="Image 0" descr="/mnt/data/focusflow_productivity_dashboard_interfa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240" y="685800"/>
            <a:ext cx="5212080" cy="3474720"/>
          </a:xfrm>
          <a:prstGeom prst="rect">
            <a:avLst/>
          </a:prstGeom>
        </p:spPr>
      </p:pic>
      <p:sp>
        <p:nvSpPr>
          <p:cNvPr id="17" name="Shape 14"/>
          <p:cNvSpPr/>
          <p:nvPr/>
        </p:nvSpPr>
        <p:spPr>
          <a:xfrm>
            <a:off x="6492240" y="685800"/>
            <a:ext cx="5212080" cy="3474720"/>
          </a:xfrm>
          <a:prstGeom prst="roundRect">
            <a:avLst>
              <a:gd name="adj" fmla="val 2105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pic>
        <p:nvPicPr>
          <p:cNvPr id="18" name="Image 1" descr="/mnt/data/task_backlog_dashboard_in_dark_mod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92240" y="3794760"/>
            <a:ext cx="2331720" cy="2331720"/>
          </a:xfrm>
          <a:prstGeom prst="rect">
            <a:avLst/>
          </a:prstGeom>
        </p:spPr>
      </p:pic>
      <p:sp>
        <p:nvSpPr>
          <p:cNvPr id="19" name="Shape 15"/>
          <p:cNvSpPr/>
          <p:nvPr/>
        </p:nvSpPr>
        <p:spPr>
          <a:xfrm>
            <a:off x="6492240" y="3794760"/>
            <a:ext cx="2331720" cy="2331720"/>
          </a:xfrm>
          <a:prstGeom prst="roundRect">
            <a:avLst>
              <a:gd name="adj" fmla="val 3137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pic>
        <p:nvPicPr>
          <p:cNvPr id="20" name="Image 2" descr="/mnt/data/schedule_review_dashboard_in_dark_mod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6840" y="3794760"/>
            <a:ext cx="2331720" cy="2331720"/>
          </a:xfrm>
          <a:prstGeom prst="rect">
            <a:avLst/>
          </a:prstGeom>
        </p:spPr>
      </p:pic>
      <p:sp>
        <p:nvSpPr>
          <p:cNvPr id="21" name="Shape 16"/>
          <p:cNvSpPr/>
          <p:nvPr/>
        </p:nvSpPr>
        <p:spPr>
          <a:xfrm>
            <a:off x="9006840" y="3794760"/>
            <a:ext cx="2331720" cy="2331720"/>
          </a:xfrm>
          <a:prstGeom prst="roundRect">
            <a:avLst>
              <a:gd name="adj" fmla="val 3137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22" name="Text 17"/>
          <p:cNvSpPr/>
          <p:nvPr/>
        </p:nvSpPr>
        <p:spPr>
          <a:xfrm>
            <a:off x="594360" y="5897880"/>
            <a:ext cx="54864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50" dirty="0">
                <a:solidFill>
                  <a:srgbClr val="64748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Implementation-oriented • derived from the current scheduling core and product specification</a:t>
            </a:r>
            <a:endParaRPr lang="en-US" sz="9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</a:t>
            </a:fld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03 • EDIT A SCHEDULED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the task without leaving the schedule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 contextual inspector provides a fast read before the user commits to editing.</a:t>
            </a:r>
            <a:endParaRPr lang="en-US" sz="1150" dirty="0"/>
          </a:p>
        </p:txBody>
      </p:sp>
      <p:pic>
        <p:nvPicPr>
          <p:cNvPr id="5" name="Image 0" descr="/mnt/data/focusflow_productivity_dashboard_interfa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" y="1237488"/>
            <a:ext cx="7315200" cy="48768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1480" y="1237488"/>
            <a:ext cx="7315200" cy="4876800"/>
          </a:xfrm>
          <a:prstGeom prst="roundRect">
            <a:avLst>
              <a:gd name="adj" fmla="val 1500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2679192" y="4309872"/>
            <a:ext cx="3364992" cy="438912"/>
          </a:xfrm>
          <a:prstGeom prst="roundRect">
            <a:avLst>
              <a:gd name="adj" fmla="val 12500"/>
            </a:avLst>
          </a:prstGeom>
          <a:solidFill>
            <a:srgbClr val="FFFFFF">
              <a:alpha val="0"/>
            </a:srgbClr>
          </a:solidFill>
          <a:ln w="31750">
            <a:solidFill>
              <a:srgbClr val="60A5FA"/>
            </a:solidFill>
            <a:prstDash val="solid"/>
          </a:ln>
        </p:spPr>
      </p:sp>
      <p:pic>
        <p:nvPicPr>
          <p:cNvPr id="8" name="Image 1" descr="/mnt/data/doctor_appointment_task_detail_ui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5498" y="1069848"/>
            <a:ext cx="3359459" cy="4800600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8145498" y="1069848"/>
            <a:ext cx="3359459" cy="4800600"/>
          </a:xfrm>
          <a:prstGeom prst="roundRect">
            <a:avLst>
              <a:gd name="adj" fmla="val 2177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7278624" y="3072384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7278624" y="310896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2" name="Shape 8"/>
          <p:cNvSpPr/>
          <p:nvPr/>
        </p:nvSpPr>
        <p:spPr>
          <a:xfrm>
            <a:off x="7543800" y="3227832"/>
            <a:ext cx="393192" cy="0"/>
          </a:xfrm>
          <a:prstGeom prst="line">
            <a:avLst/>
          </a:prstGeom>
          <a:noFill/>
          <a:ln w="22860">
            <a:solidFill>
              <a:srgbClr val="60A5FA"/>
            </a:solidFill>
            <a:prstDash val="solid"/>
            <a:headEnd type="none"/>
            <a:tailEnd type="triangle"/>
          </a:ln>
        </p:spPr>
      </p:sp>
      <p:sp>
        <p:nvSpPr>
          <p:cNvPr id="13" name="Shape 9"/>
          <p:cNvSpPr/>
          <p:nvPr/>
        </p:nvSpPr>
        <p:spPr>
          <a:xfrm>
            <a:off x="658368" y="5285232"/>
            <a:ext cx="6656832" cy="640080"/>
          </a:xfrm>
          <a:prstGeom prst="roundRect">
            <a:avLst>
              <a:gd name="adj" fmla="val 12857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96112" y="5468112"/>
            <a:ext cx="1234440" cy="17373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Inspector behavior</a:t>
            </a:r>
            <a:endParaRPr lang="en-US" sz="1000" dirty="0"/>
          </a:p>
        </p:txBody>
      </p:sp>
      <p:sp>
        <p:nvSpPr>
          <p:cNvPr id="15" name="Text 11"/>
          <p:cNvSpPr/>
          <p:nvPr/>
        </p:nvSpPr>
        <p:spPr>
          <a:xfrm>
            <a:off x="2194560" y="5422392"/>
            <a:ext cx="48006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1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Details, Why here?, and Notes stay visible beside the timeline. “Edit task” opens the full editor.</a:t>
            </a:r>
            <a:endParaRPr lang="en-US" sz="1010" dirty="0"/>
          </a:p>
        </p:txBody>
      </p:sp>
      <p:sp>
        <p:nvSpPr>
          <p:cNvPr id="16" name="Shape 12"/>
          <p:cNvSpPr/>
          <p:nvPr/>
        </p:nvSpPr>
        <p:spPr>
          <a:xfrm>
            <a:off x="7973568" y="5961888"/>
            <a:ext cx="3703320" cy="384048"/>
          </a:xfrm>
          <a:prstGeom prst="roundRect">
            <a:avLst>
              <a:gd name="adj" fmla="val 21429"/>
            </a:avLst>
          </a:prstGeom>
          <a:solidFill>
            <a:srgbClr val="211B12"/>
          </a:solidFill>
          <a:ln w="12700">
            <a:solidFill>
              <a:srgbClr val="4B3A1D"/>
            </a:solidFill>
            <a:prstDash val="solid"/>
          </a:ln>
        </p:spPr>
      </p:sp>
      <p:sp>
        <p:nvSpPr>
          <p:cNvPr id="17" name="Text 13"/>
          <p:cNvSpPr/>
          <p:nvPr/>
        </p:nvSpPr>
        <p:spPr>
          <a:xfrm>
            <a:off x="8183880" y="6071616"/>
            <a:ext cx="1143000" cy="146304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80" b="1" dirty="0">
                <a:solidFill>
                  <a:srgbClr val="FBBF2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Flexible-task label</a:t>
            </a:r>
            <a:endParaRPr lang="en-US" sz="880" dirty="0"/>
          </a:p>
        </p:txBody>
      </p:sp>
      <p:sp>
        <p:nvSpPr>
          <p:cNvPr id="18" name="Text 14"/>
          <p:cNvSpPr/>
          <p:nvPr/>
        </p:nvSpPr>
        <p:spPr>
          <a:xfrm>
            <a:off x="9372600" y="6053328"/>
            <a:ext cx="201168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88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“Move to Backlog.”</a:t>
            </a:r>
            <a:endParaRPr lang="en-US" sz="88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10</a:t>
            </a:fld>
            <a:endParaRPr 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03 • EDIT A SCHEDULED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 fields and save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editor separates harmless metadata changes from changes that can alter placement.</a:t>
            </a:r>
            <a:endParaRPr lang="en-US" sz="1150" dirty="0"/>
          </a:p>
        </p:txBody>
      </p:sp>
      <p:pic>
        <p:nvPicPr>
          <p:cNvPr id="5" name="Image 0" descr="/mnt/data/doctor_appointment_task_edito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20800" y="1170432"/>
            <a:ext cx="4856280" cy="539496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20800" y="1170432"/>
            <a:ext cx="4856280" cy="5394960"/>
          </a:xfrm>
          <a:prstGeom prst="roundRect">
            <a:avLst>
              <a:gd name="adj" fmla="val 1506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669280" y="1298448"/>
            <a:ext cx="5989320" cy="914400"/>
          </a:xfrm>
          <a:prstGeom prst="roundRect">
            <a:avLst>
              <a:gd name="adj" fmla="val 9000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833872" y="1463040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833872" y="149961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236208" y="1453896"/>
            <a:ext cx="52395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 task details</a:t>
            </a:r>
            <a:endParaRPr lang="en-US" sz="1220" dirty="0"/>
          </a:p>
        </p:txBody>
      </p:sp>
      <p:sp>
        <p:nvSpPr>
          <p:cNvPr id="11" name="Text 8"/>
          <p:cNvSpPr/>
          <p:nvPr/>
        </p:nvSpPr>
        <p:spPr>
          <a:xfrm>
            <a:off x="5852160" y="1773936"/>
            <a:ext cx="5623560" cy="3200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Title, project, notes, and tags normally save without moving the task.</a:t>
            </a:r>
            <a:endParaRPr lang="en-US" sz="1020" dirty="0"/>
          </a:p>
        </p:txBody>
      </p:sp>
      <p:sp>
        <p:nvSpPr>
          <p:cNvPr id="12" name="Shape 9"/>
          <p:cNvSpPr/>
          <p:nvPr/>
        </p:nvSpPr>
        <p:spPr>
          <a:xfrm>
            <a:off x="5669280" y="2395728"/>
            <a:ext cx="5989320" cy="1051560"/>
          </a:xfrm>
          <a:prstGeom prst="roundRect">
            <a:avLst>
              <a:gd name="adj" fmla="val 7826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833872" y="2560320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833872" y="259689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236208" y="2551176"/>
            <a:ext cx="52395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Detect placement-affecting changes</a:t>
            </a:r>
            <a:endParaRPr lang="en-US" sz="1220" dirty="0"/>
          </a:p>
        </p:txBody>
      </p:sp>
      <p:sp>
        <p:nvSpPr>
          <p:cNvPr id="16" name="Text 13"/>
          <p:cNvSpPr/>
          <p:nvPr/>
        </p:nvSpPr>
        <p:spPr>
          <a:xfrm>
            <a:off x="5852160" y="2871216"/>
            <a:ext cx="5623560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Duration, flexibility/type, deadline, and future availability constraints trigger a new scheduling preview.</a:t>
            </a:r>
            <a:endParaRPr lang="en-US" sz="1020" dirty="0"/>
          </a:p>
        </p:txBody>
      </p:sp>
      <p:sp>
        <p:nvSpPr>
          <p:cNvPr id="17" name="Shape 14"/>
          <p:cNvSpPr/>
          <p:nvPr/>
        </p:nvSpPr>
        <p:spPr>
          <a:xfrm>
            <a:off x="5669280" y="3639312"/>
            <a:ext cx="5989320" cy="1078992"/>
          </a:xfrm>
          <a:prstGeom prst="roundRect">
            <a:avLst>
              <a:gd name="adj" fmla="val 762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833872" y="3803904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833872" y="384048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6236208" y="3794760"/>
            <a:ext cx="52395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Explain the result inline</a:t>
            </a:r>
            <a:endParaRPr lang="en-US" sz="1220" dirty="0"/>
          </a:p>
        </p:txBody>
      </p:sp>
      <p:sp>
        <p:nvSpPr>
          <p:cNvPr id="21" name="Text 18"/>
          <p:cNvSpPr/>
          <p:nvPr/>
        </p:nvSpPr>
        <p:spPr>
          <a:xfrm>
            <a:off x="5852160" y="4114800"/>
            <a:ext cx="562356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“This task is scheduled” when the existing slot remains valid. Show a specific no-fit reason when it does not.</a:t>
            </a:r>
            <a:endParaRPr lang="en-US" sz="1020" dirty="0"/>
          </a:p>
        </p:txBody>
      </p:sp>
      <p:sp>
        <p:nvSpPr>
          <p:cNvPr id="22" name="Shape 19"/>
          <p:cNvSpPr/>
          <p:nvPr/>
        </p:nvSpPr>
        <p:spPr>
          <a:xfrm>
            <a:off x="5669280" y="4919472"/>
            <a:ext cx="5989320" cy="1051560"/>
          </a:xfrm>
          <a:prstGeom prst="roundRect">
            <a:avLst>
              <a:gd name="adj" fmla="val 7826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5833872" y="5084064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833872" y="512064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6236208" y="5074920"/>
            <a:ext cx="52395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Save or review</a:t>
            </a:r>
            <a:endParaRPr lang="en-US" sz="1220" dirty="0"/>
          </a:p>
        </p:txBody>
      </p:sp>
      <p:sp>
        <p:nvSpPr>
          <p:cNvPr id="26" name="Text 23"/>
          <p:cNvSpPr/>
          <p:nvPr/>
        </p:nvSpPr>
        <p:spPr>
          <a:xfrm>
            <a:off x="5852160" y="5394960"/>
            <a:ext cx="5623560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If no other task changes, save and close. If another task moves or risk appears, route to Schedule Review before committing.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11</a:t>
            </a:fld>
            <a:endParaRPr 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03 • EDIT A SCHEDULED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 the revised schedule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Saving a schedule-affecting edit should be atomic and transparent.</a:t>
            </a:r>
            <a:endParaRPr lang="en-US" sz="1150" dirty="0"/>
          </a:p>
        </p:txBody>
      </p:sp>
      <p:pic>
        <p:nvPicPr>
          <p:cNvPr id="5" name="Image 0" descr="/mnt/data/schedule_review_dashboard_in_dark_mod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234440"/>
            <a:ext cx="4892040" cy="489204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02920" y="1234440"/>
            <a:ext cx="4892040" cy="4892040"/>
          </a:xfrm>
          <a:prstGeom prst="roundRect">
            <a:avLst>
              <a:gd name="adj" fmla="val 1495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532120" y="3611880"/>
            <a:ext cx="868680" cy="0"/>
          </a:xfrm>
          <a:prstGeom prst="line">
            <a:avLst/>
          </a:prstGeom>
          <a:noFill/>
          <a:ln w="27940">
            <a:solidFill>
              <a:srgbClr val="A855F7"/>
            </a:solidFill>
            <a:prstDash val="solid"/>
            <a:headEnd type="none"/>
            <a:tailEnd type="triangle"/>
          </a:ln>
        </p:spPr>
      </p:sp>
      <p:pic>
        <p:nvPicPr>
          <p:cNvPr id="8" name="Image 1" descr="/mnt/data/modern_dark_themed_calendar_with_tasks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40488" y="1234440"/>
            <a:ext cx="5161304" cy="3611880"/>
          </a:xfrm>
          <a:prstGeom prst="rect">
            <a:avLst/>
          </a:prstGeom>
        </p:spPr>
      </p:pic>
      <p:sp>
        <p:nvSpPr>
          <p:cNvPr id="9" name="Shape 5"/>
          <p:cNvSpPr/>
          <p:nvPr/>
        </p:nvSpPr>
        <p:spPr>
          <a:xfrm>
            <a:off x="6540488" y="1234440"/>
            <a:ext cx="5161304" cy="3611880"/>
          </a:xfrm>
          <a:prstGeom prst="roundRect">
            <a:avLst>
              <a:gd name="adj" fmla="val 2025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10" name="Shape 6"/>
          <p:cNvSpPr/>
          <p:nvPr/>
        </p:nvSpPr>
        <p:spPr>
          <a:xfrm>
            <a:off x="6537960" y="5074920"/>
            <a:ext cx="5166360" cy="932688"/>
          </a:xfrm>
          <a:prstGeom prst="roundRect">
            <a:avLst>
              <a:gd name="adj" fmla="val 8824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1" name="Text 7"/>
          <p:cNvSpPr/>
          <p:nvPr/>
        </p:nvSpPr>
        <p:spPr>
          <a:xfrm>
            <a:off x="6784848" y="5276088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4ADE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Commit contract</a:t>
            </a:r>
            <a:endParaRPr lang="en-US" sz="1000" dirty="0"/>
          </a:p>
        </p:txBody>
      </p:sp>
      <p:sp>
        <p:nvSpPr>
          <p:cNvPr id="12" name="Text 8"/>
          <p:cNvSpPr/>
          <p:nvPr/>
        </p:nvSpPr>
        <p:spPr>
          <a:xfrm>
            <a:off x="7891272" y="5212080"/>
            <a:ext cx="3520440" cy="3931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0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 = edited task + every returned SchedulingChange. Cancel = original values and original placements.</a:t>
            </a:r>
            <a:endParaRPr lang="en-US" sz="1000" dirty="0"/>
          </a:p>
        </p:txBody>
      </p:sp>
      <p:sp>
        <p:nvSpPr>
          <p:cNvPr id="13" name="Shape 9"/>
          <p:cNvSpPr/>
          <p:nvPr/>
        </p:nvSpPr>
        <p:spPr>
          <a:xfrm>
            <a:off x="685800" y="5230368"/>
            <a:ext cx="4526280" cy="621792"/>
          </a:xfrm>
          <a:prstGeom prst="roundRect">
            <a:avLst>
              <a:gd name="adj" fmla="val 13235"/>
            </a:avLst>
          </a:prstGeom>
          <a:solidFill>
            <a:srgbClr val="211B12"/>
          </a:solidFill>
          <a:ln w="12700">
            <a:solidFill>
              <a:srgbClr val="4B3A1D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896112" y="5413248"/>
            <a:ext cx="5943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70" b="1" dirty="0">
                <a:solidFill>
                  <a:srgbClr val="FBBF2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Example</a:t>
            </a:r>
            <a:endParaRPr lang="en-US" sz="970" dirty="0"/>
          </a:p>
        </p:txBody>
      </p:sp>
      <p:sp>
        <p:nvSpPr>
          <p:cNvPr id="15" name="Text 11"/>
          <p:cNvSpPr/>
          <p:nvPr/>
        </p:nvSpPr>
        <p:spPr>
          <a:xfrm>
            <a:off x="1508760" y="5358384"/>
            <a:ext cx="34290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45 → 60 min moves one later flexible task; required blocks remain fixed.</a:t>
            </a:r>
            <a:endParaRPr lang="en-US" sz="97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12</a:t>
            </a:fld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04 • SWAP SCHEDULED TASKS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Move Task A to Backlog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first action explicitly removes a flexible task from the active plan.</a:t>
            </a:r>
            <a:endParaRPr lang="en-US" sz="1150" dirty="0"/>
          </a:p>
        </p:txBody>
      </p:sp>
      <p:pic>
        <p:nvPicPr>
          <p:cNvPr id="5" name="Image 0" descr="/mnt/data/ux_flow_assets/today_task_a_backlog_action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" y="1234440"/>
            <a:ext cx="7818120" cy="521208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1480" y="1234440"/>
            <a:ext cx="7818120" cy="5212080"/>
          </a:xfrm>
          <a:prstGeom prst="roundRect">
            <a:avLst>
              <a:gd name="adj" fmla="val 1404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8412480" y="1353312"/>
            <a:ext cx="3291840" cy="987552"/>
          </a:xfrm>
          <a:prstGeom prst="roundRect">
            <a:avLst>
              <a:gd name="adj" fmla="val 8333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577072" y="1517904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8577072" y="155448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8979408" y="1508760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Task A</a:t>
            </a:r>
            <a:endParaRPr lang="en-US" sz="1220" dirty="0"/>
          </a:p>
        </p:txBody>
      </p:sp>
      <p:sp>
        <p:nvSpPr>
          <p:cNvPr id="11" name="Text 8"/>
          <p:cNvSpPr/>
          <p:nvPr/>
        </p:nvSpPr>
        <p:spPr>
          <a:xfrm>
            <a:off x="8595360" y="1828800"/>
            <a:ext cx="2926080" cy="3931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Example: Prepare client presentation, 45 minutes, scheduled at 8:15 PM.</a:t>
            </a:r>
            <a:endParaRPr lang="en-US" sz="1020" dirty="0"/>
          </a:p>
        </p:txBody>
      </p:sp>
      <p:sp>
        <p:nvSpPr>
          <p:cNvPr id="12" name="Shape 9"/>
          <p:cNvSpPr/>
          <p:nvPr/>
        </p:nvSpPr>
        <p:spPr>
          <a:xfrm>
            <a:off x="8412480" y="2542032"/>
            <a:ext cx="3291840" cy="1078992"/>
          </a:xfrm>
          <a:prstGeom prst="roundRect">
            <a:avLst>
              <a:gd name="adj" fmla="val 762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8577072" y="2706624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8577072" y="274320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8979408" y="2697480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Backlog</a:t>
            </a:r>
            <a:endParaRPr lang="en-US" sz="1220" dirty="0"/>
          </a:p>
        </p:txBody>
      </p:sp>
      <p:sp>
        <p:nvSpPr>
          <p:cNvPr id="16" name="Text 13"/>
          <p:cNvSpPr/>
          <p:nvPr/>
        </p:nvSpPr>
        <p:spPr>
          <a:xfrm>
            <a:off x="8595360" y="3017520"/>
            <a:ext cx="292608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Expose Backlog directly on flexible task cards, or as Push → Backlog. Do not open a time picker.</a:t>
            </a:r>
            <a:endParaRPr lang="en-US" sz="1020" dirty="0"/>
          </a:p>
        </p:txBody>
      </p:sp>
      <p:sp>
        <p:nvSpPr>
          <p:cNvPr id="17" name="Shape 14"/>
          <p:cNvSpPr/>
          <p:nvPr/>
        </p:nvSpPr>
        <p:spPr>
          <a:xfrm>
            <a:off x="8412480" y="3822192"/>
            <a:ext cx="3291840" cy="1170432"/>
          </a:xfrm>
          <a:prstGeom prst="roundRect">
            <a:avLst>
              <a:gd name="adj" fmla="val 7031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8577072" y="3986784"/>
            <a:ext cx="320040" cy="320040"/>
          </a:xfrm>
          <a:prstGeom prst="ellipse">
            <a:avLst/>
          </a:prstGeom>
          <a:solidFill>
            <a:srgbClr val="F87171"/>
          </a:solidFill>
          <a:ln w="12700">
            <a:solidFill>
              <a:srgbClr val="F87171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8577072" y="402336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8979408" y="3977640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Clear placement immediately</a:t>
            </a:r>
            <a:endParaRPr lang="en-US" sz="1220" dirty="0"/>
          </a:p>
        </p:txBody>
      </p:sp>
      <p:sp>
        <p:nvSpPr>
          <p:cNvPr id="21" name="Text 18"/>
          <p:cNvSpPr/>
          <p:nvPr/>
        </p:nvSpPr>
        <p:spPr>
          <a:xfrm>
            <a:off x="8595360" y="4297680"/>
            <a:ext cx="2926080" cy="57607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Set status to Backlog and clear start/end. Do not preserve the old slot or queue position for later restoration.</a:t>
            </a:r>
            <a:endParaRPr lang="en-US" sz="1020" dirty="0"/>
          </a:p>
        </p:txBody>
      </p:sp>
      <p:sp>
        <p:nvSpPr>
          <p:cNvPr id="22" name="Shape 19"/>
          <p:cNvSpPr/>
          <p:nvPr/>
        </p:nvSpPr>
        <p:spPr>
          <a:xfrm>
            <a:off x="8412480" y="5257800"/>
            <a:ext cx="3291840" cy="658368"/>
          </a:xfrm>
          <a:prstGeom prst="roundRect">
            <a:avLst>
              <a:gd name="adj" fmla="val 12500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3" name="Text 20"/>
          <p:cNvSpPr/>
          <p:nvPr/>
        </p:nvSpPr>
        <p:spPr>
          <a:xfrm>
            <a:off x="8622792" y="5449824"/>
            <a:ext cx="7315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80" b="1" dirty="0">
                <a:solidFill>
                  <a:srgbClr val="60A5F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Important</a:t>
            </a:r>
            <a:endParaRPr lang="en-US" sz="980" dirty="0"/>
          </a:p>
        </p:txBody>
      </p:sp>
      <p:sp>
        <p:nvSpPr>
          <p:cNvPr id="24" name="Text 21"/>
          <p:cNvSpPr/>
          <p:nvPr/>
        </p:nvSpPr>
        <p:spPr>
          <a:xfrm>
            <a:off x="9345168" y="5394960"/>
            <a:ext cx="2039112" cy="29260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Leave the new opening unfilled until the user selects Task B.</a:t>
            </a:r>
            <a:endParaRPr lang="en-US" sz="95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13</a:t>
            </a:fld>
            <a:endParaRPr lang="en-US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04 • SWAP SCHEDULED TASKS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Task B into the newly available time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scheduler still chooses the earliest valid slot; the user sees the exact placement before applying.</a:t>
            </a:r>
            <a:endParaRPr lang="en-US" sz="1150" dirty="0"/>
          </a:p>
        </p:txBody>
      </p:sp>
      <p:pic>
        <p:nvPicPr>
          <p:cNvPr id="5" name="Image 0" descr="/mnt/data/ux_flow_assets/backlog_with_task_a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65760" y="1353312"/>
            <a:ext cx="3657600" cy="36576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365760" y="1353312"/>
            <a:ext cx="3657600" cy="3657600"/>
          </a:xfrm>
          <a:prstGeom prst="roundRect">
            <a:avLst>
              <a:gd name="adj" fmla="val 2000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3182112" y="2706624"/>
            <a:ext cx="585216" cy="329184"/>
          </a:xfrm>
          <a:prstGeom prst="roundRect">
            <a:avLst>
              <a:gd name="adj" fmla="val 16667"/>
            </a:avLst>
          </a:prstGeom>
          <a:solidFill>
            <a:srgbClr val="FFFFFF">
              <a:alpha val="0"/>
            </a:srgbClr>
          </a:solidFill>
          <a:ln w="31750">
            <a:solidFill>
              <a:srgbClr val="A855F7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4114800" y="3154680"/>
            <a:ext cx="411480" cy="0"/>
          </a:xfrm>
          <a:prstGeom prst="line">
            <a:avLst/>
          </a:prstGeom>
          <a:noFill/>
          <a:ln w="25400">
            <a:solidFill>
              <a:srgbClr val="A855F7"/>
            </a:solidFill>
            <a:prstDash val="solid"/>
            <a:headEnd type="none"/>
            <a:tailEnd type="triangle"/>
          </a:ln>
        </p:spPr>
      </p:sp>
      <p:pic>
        <p:nvPicPr>
          <p:cNvPr id="9" name="Image 1" descr="/mnt/data/schedule_review_dashboard_in_dark_mode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17720" y="1353312"/>
            <a:ext cx="3246120" cy="3246120"/>
          </a:xfrm>
          <a:prstGeom prst="rect">
            <a:avLst/>
          </a:prstGeom>
        </p:spPr>
      </p:pic>
      <p:sp>
        <p:nvSpPr>
          <p:cNvPr id="10" name="Shape 6"/>
          <p:cNvSpPr/>
          <p:nvPr/>
        </p:nvSpPr>
        <p:spPr>
          <a:xfrm>
            <a:off x="4617720" y="1353312"/>
            <a:ext cx="3246120" cy="3246120"/>
          </a:xfrm>
          <a:prstGeom prst="roundRect">
            <a:avLst>
              <a:gd name="adj" fmla="val 2254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11" name="Shape 7"/>
          <p:cNvSpPr/>
          <p:nvPr/>
        </p:nvSpPr>
        <p:spPr>
          <a:xfrm>
            <a:off x="7973568" y="3154680"/>
            <a:ext cx="402336" cy="0"/>
          </a:xfrm>
          <a:prstGeom prst="line">
            <a:avLst/>
          </a:prstGeom>
          <a:noFill/>
          <a:ln w="25400">
            <a:solidFill>
              <a:srgbClr val="A855F7"/>
            </a:solidFill>
            <a:prstDash val="solid"/>
            <a:headEnd type="none"/>
            <a:tailEnd type="triangle"/>
          </a:ln>
        </p:spPr>
      </p:sp>
      <p:pic>
        <p:nvPicPr>
          <p:cNvPr id="12" name="Image 2" descr="/mnt/data/ux_flow_assets/today_call_plumber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0486" y="1353312"/>
            <a:ext cx="3332988" cy="2221992"/>
          </a:xfrm>
          <a:prstGeom prst="rect">
            <a:avLst/>
          </a:prstGeom>
        </p:spPr>
      </p:pic>
      <p:sp>
        <p:nvSpPr>
          <p:cNvPr id="13" name="Shape 8"/>
          <p:cNvSpPr/>
          <p:nvPr/>
        </p:nvSpPr>
        <p:spPr>
          <a:xfrm>
            <a:off x="8460486" y="1353312"/>
            <a:ext cx="3332988" cy="2221992"/>
          </a:xfrm>
          <a:prstGeom prst="roundRect">
            <a:avLst>
              <a:gd name="adj" fmla="val 3292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14" name="Shape 9"/>
          <p:cNvSpPr/>
          <p:nvPr/>
        </p:nvSpPr>
        <p:spPr>
          <a:xfrm>
            <a:off x="8458200" y="3767328"/>
            <a:ext cx="3337560" cy="1069848"/>
          </a:xfrm>
          <a:prstGeom prst="roundRect">
            <a:avLst>
              <a:gd name="adj" fmla="val 7692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5" name="Text 10"/>
          <p:cNvSpPr/>
          <p:nvPr/>
        </p:nvSpPr>
        <p:spPr>
          <a:xfrm>
            <a:off x="8686800" y="3986784"/>
            <a:ext cx="822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4ADE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Final state</a:t>
            </a:r>
            <a:endParaRPr lang="en-US" sz="1000" dirty="0"/>
          </a:p>
        </p:txBody>
      </p:sp>
      <p:sp>
        <p:nvSpPr>
          <p:cNvPr id="16" name="Text 11"/>
          <p:cNvSpPr/>
          <p:nvPr/>
        </p:nvSpPr>
        <p:spPr>
          <a:xfrm>
            <a:off x="9454896" y="3904488"/>
            <a:ext cx="2057400" cy="47548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Task A  •  Backlog  •  no schedule</a:t>
            </a:r>
            <a:endParaRPr lang="en-US" sz="970" dirty="0"/>
          </a:p>
          <a:p>
            <a:pPr indent="0" marL="0">
              <a:buNone/>
            </a:pPr>
            <a:r>
              <a:rPr lang="en-US" sz="97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Task B  •  Planned  •  8:15–9:00 PM</a:t>
            </a:r>
            <a:endParaRPr lang="en-US" sz="970" dirty="0"/>
          </a:p>
        </p:txBody>
      </p:sp>
      <p:sp>
        <p:nvSpPr>
          <p:cNvPr id="17" name="Shape 12"/>
          <p:cNvSpPr/>
          <p:nvPr/>
        </p:nvSpPr>
        <p:spPr>
          <a:xfrm>
            <a:off x="548640" y="5285232"/>
            <a:ext cx="3566160" cy="786384"/>
          </a:xfrm>
          <a:prstGeom prst="roundRect">
            <a:avLst>
              <a:gd name="adj" fmla="val 10465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8" name="Shape 13"/>
          <p:cNvSpPr/>
          <p:nvPr/>
        </p:nvSpPr>
        <p:spPr>
          <a:xfrm>
            <a:off x="713232" y="5449824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19" name="Text 14"/>
          <p:cNvSpPr/>
          <p:nvPr/>
        </p:nvSpPr>
        <p:spPr>
          <a:xfrm>
            <a:off x="713232" y="548640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20" name="Text 15"/>
          <p:cNvSpPr/>
          <p:nvPr/>
        </p:nvSpPr>
        <p:spPr>
          <a:xfrm>
            <a:off x="1115568" y="5440680"/>
            <a:ext cx="28163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Task B</a:t>
            </a:r>
            <a:endParaRPr lang="en-US" sz="1220" dirty="0"/>
          </a:p>
        </p:txBody>
      </p:sp>
      <p:sp>
        <p:nvSpPr>
          <p:cNvPr id="21" name="Text 16"/>
          <p:cNvSpPr/>
          <p:nvPr/>
        </p:nvSpPr>
        <p:spPr>
          <a:xfrm>
            <a:off x="731520" y="5760720"/>
            <a:ext cx="3200400" cy="1920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Backlog, choose Call plumber and click Add.</a:t>
            </a:r>
            <a:endParaRPr lang="en-US" sz="1020" dirty="0"/>
          </a:p>
        </p:txBody>
      </p:sp>
      <p:sp>
        <p:nvSpPr>
          <p:cNvPr id="22" name="Shape 17"/>
          <p:cNvSpPr/>
          <p:nvPr/>
        </p:nvSpPr>
        <p:spPr>
          <a:xfrm>
            <a:off x="4315968" y="5285232"/>
            <a:ext cx="3657600" cy="786384"/>
          </a:xfrm>
          <a:prstGeom prst="roundRect">
            <a:avLst>
              <a:gd name="adj" fmla="val 10465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3" name="Shape 18"/>
          <p:cNvSpPr/>
          <p:nvPr/>
        </p:nvSpPr>
        <p:spPr>
          <a:xfrm>
            <a:off x="4480560" y="5449824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24" name="Text 19"/>
          <p:cNvSpPr/>
          <p:nvPr/>
        </p:nvSpPr>
        <p:spPr>
          <a:xfrm>
            <a:off x="4480560" y="548640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25" name="Text 20"/>
          <p:cNvSpPr/>
          <p:nvPr/>
        </p:nvSpPr>
        <p:spPr>
          <a:xfrm>
            <a:off x="4882896" y="5440680"/>
            <a:ext cx="290779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Confirm placement</a:t>
            </a:r>
            <a:endParaRPr lang="en-US" sz="1220" dirty="0"/>
          </a:p>
        </p:txBody>
      </p:sp>
      <p:sp>
        <p:nvSpPr>
          <p:cNvPr id="26" name="Text 21"/>
          <p:cNvSpPr/>
          <p:nvPr/>
        </p:nvSpPr>
        <p:spPr>
          <a:xfrm>
            <a:off x="4498848" y="5760720"/>
            <a:ext cx="3291840" cy="1920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 this example, 8:15 PM is the earliest valid 45-minute slot. Review any downstream moves.</a:t>
            </a:r>
            <a:endParaRPr lang="en-US" sz="1020" dirty="0"/>
          </a:p>
        </p:txBody>
      </p:sp>
      <p:sp>
        <p:nvSpPr>
          <p:cNvPr id="27" name="Shape 22"/>
          <p:cNvSpPr/>
          <p:nvPr/>
        </p:nvSpPr>
        <p:spPr>
          <a:xfrm>
            <a:off x="8156448" y="5285232"/>
            <a:ext cx="3611880" cy="786384"/>
          </a:xfrm>
          <a:prstGeom prst="roundRect">
            <a:avLst>
              <a:gd name="adj" fmla="val 10465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8" name="Shape 23"/>
          <p:cNvSpPr/>
          <p:nvPr/>
        </p:nvSpPr>
        <p:spPr>
          <a:xfrm>
            <a:off x="8321040" y="5449824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29" name="Text 24"/>
          <p:cNvSpPr/>
          <p:nvPr/>
        </p:nvSpPr>
        <p:spPr>
          <a:xfrm>
            <a:off x="8321040" y="548640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30" name="Text 25"/>
          <p:cNvSpPr/>
          <p:nvPr/>
        </p:nvSpPr>
        <p:spPr>
          <a:xfrm>
            <a:off x="8723376" y="5440680"/>
            <a:ext cx="28620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</a:t>
            </a:r>
            <a:endParaRPr lang="en-US" sz="1220" dirty="0"/>
          </a:p>
        </p:txBody>
      </p:sp>
      <p:sp>
        <p:nvSpPr>
          <p:cNvPr id="31" name="Text 26"/>
          <p:cNvSpPr/>
          <p:nvPr/>
        </p:nvSpPr>
        <p:spPr>
          <a:xfrm>
            <a:off x="8339328" y="5760720"/>
            <a:ext cx="3246120" cy="192024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Task A stays safe in Backlog. Task B becomes planned. Fixed and required items remain unchanged.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14</a:t>
            </a:fld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HANDOFF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UI-to-core interaction matrix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Suggested Flutter orchestration based on the current pure Dart domain services.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457200" y="1298448"/>
            <a:ext cx="11292840" cy="3794760"/>
          </a:xfrm>
          <a:prstGeom prst="roundRect">
            <a:avLst>
              <a:gd name="adj" fmla="val 2169"/>
            </a:avLst>
          </a:prstGeom>
          <a:solidFill>
            <a:srgbClr val="0B1523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612648" y="1481328"/>
            <a:ext cx="211226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2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UI event</a:t>
            </a:r>
            <a:endParaRPr lang="en-US" sz="1020" dirty="0"/>
          </a:p>
        </p:txBody>
      </p:sp>
      <p:sp>
        <p:nvSpPr>
          <p:cNvPr id="7" name="Text 5"/>
          <p:cNvSpPr/>
          <p:nvPr/>
        </p:nvSpPr>
        <p:spPr>
          <a:xfrm>
            <a:off x="2944368" y="1481328"/>
            <a:ext cx="339242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2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Core operation</a:t>
            </a:r>
            <a:endParaRPr lang="en-US" sz="1020" dirty="0"/>
          </a:p>
        </p:txBody>
      </p:sp>
      <p:sp>
        <p:nvSpPr>
          <p:cNvPr id="8" name="Text 6"/>
          <p:cNvSpPr/>
          <p:nvPr/>
        </p:nvSpPr>
        <p:spPr>
          <a:xfrm>
            <a:off x="6556248" y="1481328"/>
            <a:ext cx="26151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2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Expected result</a:t>
            </a:r>
            <a:endParaRPr lang="en-US" sz="1020" dirty="0"/>
          </a:p>
        </p:txBody>
      </p:sp>
      <p:sp>
        <p:nvSpPr>
          <p:cNvPr id="9" name="Text 7"/>
          <p:cNvSpPr/>
          <p:nvPr/>
        </p:nvSpPr>
        <p:spPr>
          <a:xfrm>
            <a:off x="9390888" y="1481328"/>
            <a:ext cx="2157984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2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UI feedback</a:t>
            </a:r>
            <a:endParaRPr lang="en-US" sz="1020" dirty="0"/>
          </a:p>
        </p:txBody>
      </p:sp>
      <p:sp>
        <p:nvSpPr>
          <p:cNvPr id="10" name="Shape 8"/>
          <p:cNvSpPr/>
          <p:nvPr/>
        </p:nvSpPr>
        <p:spPr>
          <a:xfrm>
            <a:off x="594360" y="1737360"/>
            <a:ext cx="10927080" cy="0"/>
          </a:xfrm>
          <a:prstGeom prst="line">
            <a:avLst/>
          </a:prstGeom>
          <a:noFill/>
          <a:ln w="10160">
            <a:solidFill>
              <a:srgbClr val="223047"/>
            </a:solidFill>
            <a:prstDash val="solid"/>
          </a:ln>
        </p:spPr>
      </p:sp>
      <p:sp>
        <p:nvSpPr>
          <p:cNvPr id="11" name="Text 9"/>
          <p:cNvSpPr/>
          <p:nvPr/>
        </p:nvSpPr>
        <p:spPr>
          <a:xfrm>
            <a:off x="612648" y="1810512"/>
            <a:ext cx="210312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task</a:t>
            </a:r>
            <a:endParaRPr lang="en-US" sz="890" dirty="0"/>
          </a:p>
        </p:txBody>
      </p:sp>
      <p:sp>
        <p:nvSpPr>
          <p:cNvPr id="12" name="Text 10"/>
          <p:cNvSpPr/>
          <p:nvPr/>
        </p:nvSpPr>
        <p:spPr>
          <a:xfrm>
            <a:off x="2944368" y="1810512"/>
            <a:ext cx="33832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QuickCaptureService.capture(addToNextAvailableSlot: false)</a:t>
            </a:r>
            <a:endParaRPr lang="en-US" sz="890" dirty="0"/>
          </a:p>
        </p:txBody>
      </p:sp>
      <p:sp>
        <p:nvSpPr>
          <p:cNvPr id="13" name="Text 11"/>
          <p:cNvSpPr/>
          <p:nvPr/>
        </p:nvSpPr>
        <p:spPr>
          <a:xfrm>
            <a:off x="6556248" y="1810512"/>
            <a:ext cx="2606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QuickCaptureStatus.addedToBacklog</a:t>
            </a:r>
            <a:endParaRPr lang="en-US" sz="890" dirty="0"/>
          </a:p>
        </p:txBody>
      </p:sp>
      <p:sp>
        <p:nvSpPr>
          <p:cNvPr id="14" name="Text 12"/>
          <p:cNvSpPr/>
          <p:nvPr/>
        </p:nvSpPr>
        <p:spPr>
          <a:xfrm>
            <a:off x="9390888" y="1810512"/>
            <a:ext cx="21488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Close drawer; quiet success; show backlog row</a:t>
            </a:r>
            <a:endParaRPr lang="en-US" sz="890" dirty="0"/>
          </a:p>
        </p:txBody>
      </p:sp>
      <p:sp>
        <p:nvSpPr>
          <p:cNvPr id="15" name="Shape 13"/>
          <p:cNvSpPr/>
          <p:nvPr/>
        </p:nvSpPr>
        <p:spPr>
          <a:xfrm>
            <a:off x="594360" y="2359152"/>
            <a:ext cx="10927080" cy="0"/>
          </a:xfrm>
          <a:prstGeom prst="line">
            <a:avLst/>
          </a:prstGeom>
          <a:noFill/>
          <a:ln w="10160">
            <a:solidFill>
              <a:srgbClr val="223047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612648" y="2432304"/>
            <a:ext cx="210312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from Backlog</a:t>
            </a:r>
            <a:endParaRPr lang="en-US" sz="890" dirty="0"/>
          </a:p>
        </p:txBody>
      </p:sp>
      <p:sp>
        <p:nvSpPr>
          <p:cNvPr id="17" name="Text 15"/>
          <p:cNvSpPr/>
          <p:nvPr/>
        </p:nvSpPr>
        <p:spPr>
          <a:xfrm>
            <a:off x="2944368" y="2432304"/>
            <a:ext cx="33832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insertBacklogTaskIntoNextAvailableSlot</a:t>
            </a:r>
            <a:endParaRPr lang="en-US" sz="890" dirty="0"/>
          </a:p>
        </p:txBody>
      </p:sp>
      <p:sp>
        <p:nvSpPr>
          <p:cNvPr id="18" name="Text 16"/>
          <p:cNvSpPr/>
          <p:nvPr/>
        </p:nvSpPr>
        <p:spPr>
          <a:xfrm>
            <a:off x="6556248" y="2432304"/>
            <a:ext cx="2606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Replacement task list + notices + changes</a:t>
            </a:r>
            <a:endParaRPr lang="en-US" sz="890" dirty="0"/>
          </a:p>
        </p:txBody>
      </p:sp>
      <p:sp>
        <p:nvSpPr>
          <p:cNvPr id="19" name="Text 17"/>
          <p:cNvSpPr/>
          <p:nvPr/>
        </p:nvSpPr>
        <p:spPr>
          <a:xfrm>
            <a:off x="9390888" y="2432304"/>
            <a:ext cx="21488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Inline confirmation or Schedule Review</a:t>
            </a:r>
            <a:endParaRPr lang="en-US" sz="890" dirty="0"/>
          </a:p>
        </p:txBody>
      </p:sp>
      <p:sp>
        <p:nvSpPr>
          <p:cNvPr id="20" name="Shape 18"/>
          <p:cNvSpPr/>
          <p:nvPr/>
        </p:nvSpPr>
        <p:spPr>
          <a:xfrm>
            <a:off x="594360" y="2980944"/>
            <a:ext cx="10927080" cy="0"/>
          </a:xfrm>
          <a:prstGeom prst="line">
            <a:avLst/>
          </a:prstGeom>
          <a:noFill/>
          <a:ln w="10160">
            <a:solidFill>
              <a:srgbClr val="223047"/>
            </a:solidFill>
            <a:prstDash val="solid"/>
          </a:ln>
        </p:spPr>
      </p:sp>
      <p:sp>
        <p:nvSpPr>
          <p:cNvPr id="21" name="Text 19"/>
          <p:cNvSpPr/>
          <p:nvPr/>
        </p:nvSpPr>
        <p:spPr>
          <a:xfrm>
            <a:off x="612648" y="3054096"/>
            <a:ext cx="210312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Move flexible task to Backlog</a:t>
            </a:r>
            <a:endParaRPr lang="en-US" sz="890" dirty="0"/>
          </a:p>
        </p:txBody>
      </p:sp>
      <p:sp>
        <p:nvSpPr>
          <p:cNvPr id="22" name="Text 20"/>
          <p:cNvSpPr/>
          <p:nvPr/>
        </p:nvSpPr>
        <p:spPr>
          <a:xfrm>
            <a:off x="2944368" y="3054096"/>
            <a:ext cx="33832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FlexibleTaskActionService → Backlog</a:t>
            </a:r>
            <a:endParaRPr lang="en-US" sz="890" dirty="0"/>
          </a:p>
        </p:txBody>
      </p:sp>
      <p:sp>
        <p:nvSpPr>
          <p:cNvPr id="23" name="Text 21"/>
          <p:cNvSpPr/>
          <p:nvPr/>
        </p:nvSpPr>
        <p:spPr>
          <a:xfrm>
            <a:off x="6556248" y="3054096"/>
            <a:ext cx="2606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Status backlog; schedule cleared; stat incremented</a:t>
            </a:r>
            <a:endParaRPr lang="en-US" sz="890" dirty="0"/>
          </a:p>
        </p:txBody>
      </p:sp>
      <p:sp>
        <p:nvSpPr>
          <p:cNvPr id="24" name="Text 22"/>
          <p:cNvSpPr/>
          <p:nvPr/>
        </p:nvSpPr>
        <p:spPr>
          <a:xfrm>
            <a:off x="9390888" y="3054096"/>
            <a:ext cx="21488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Remove card; show Backlog confirmation</a:t>
            </a:r>
            <a:endParaRPr lang="en-US" sz="890" dirty="0"/>
          </a:p>
        </p:txBody>
      </p:sp>
      <p:sp>
        <p:nvSpPr>
          <p:cNvPr id="25" name="Shape 23"/>
          <p:cNvSpPr/>
          <p:nvPr/>
        </p:nvSpPr>
        <p:spPr>
          <a:xfrm>
            <a:off x="594360" y="3602736"/>
            <a:ext cx="10927080" cy="0"/>
          </a:xfrm>
          <a:prstGeom prst="line">
            <a:avLst/>
          </a:prstGeom>
          <a:noFill/>
          <a:ln w="10160">
            <a:solidFill>
              <a:srgbClr val="223047"/>
            </a:solidFill>
            <a:prstDash val="solid"/>
          </a:ln>
        </p:spPr>
      </p:sp>
      <p:sp>
        <p:nvSpPr>
          <p:cNvPr id="26" name="Text 24"/>
          <p:cNvSpPr/>
          <p:nvPr/>
        </p:nvSpPr>
        <p:spPr>
          <a:xfrm>
            <a:off x="612648" y="3675888"/>
            <a:ext cx="210312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Save placement-affecting edit</a:t>
            </a:r>
            <a:endParaRPr lang="en-US" sz="890" dirty="0"/>
          </a:p>
        </p:txBody>
      </p:sp>
      <p:sp>
        <p:nvSpPr>
          <p:cNvPr id="27" name="Text 25"/>
          <p:cNvSpPr/>
          <p:nvPr/>
        </p:nvSpPr>
        <p:spPr>
          <a:xfrm>
            <a:off x="2944368" y="3675888"/>
            <a:ext cx="33832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UI clones edit, analyzes/recomputes schedule</a:t>
            </a:r>
            <a:endParaRPr lang="en-US" sz="890" dirty="0"/>
          </a:p>
        </p:txBody>
      </p:sp>
      <p:sp>
        <p:nvSpPr>
          <p:cNvPr id="28" name="Text 26"/>
          <p:cNvSpPr/>
          <p:nvPr/>
        </p:nvSpPr>
        <p:spPr>
          <a:xfrm>
            <a:off x="6556248" y="3675888"/>
            <a:ext cx="2606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 placement, change set, or no-fit notice</a:t>
            </a:r>
            <a:endParaRPr lang="en-US" sz="890" dirty="0"/>
          </a:p>
        </p:txBody>
      </p:sp>
      <p:sp>
        <p:nvSpPr>
          <p:cNvPr id="29" name="Text 27"/>
          <p:cNvSpPr/>
          <p:nvPr/>
        </p:nvSpPr>
        <p:spPr>
          <a:xfrm>
            <a:off x="9390888" y="3675888"/>
            <a:ext cx="21488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Save directly, review, or recovery options</a:t>
            </a:r>
            <a:endParaRPr lang="en-US" sz="890" dirty="0"/>
          </a:p>
        </p:txBody>
      </p:sp>
      <p:sp>
        <p:nvSpPr>
          <p:cNvPr id="30" name="Shape 28"/>
          <p:cNvSpPr/>
          <p:nvPr/>
        </p:nvSpPr>
        <p:spPr>
          <a:xfrm>
            <a:off x="594360" y="4224528"/>
            <a:ext cx="10927080" cy="0"/>
          </a:xfrm>
          <a:prstGeom prst="line">
            <a:avLst/>
          </a:prstGeom>
          <a:noFill/>
          <a:ln w="10160">
            <a:solidFill>
              <a:srgbClr val="223047"/>
            </a:solidFill>
            <a:prstDash val="solid"/>
          </a:ln>
        </p:spPr>
      </p:sp>
      <p:sp>
        <p:nvSpPr>
          <p:cNvPr id="31" name="Text 29"/>
          <p:cNvSpPr/>
          <p:nvPr/>
        </p:nvSpPr>
        <p:spPr>
          <a:xfrm>
            <a:off x="612648" y="4297680"/>
            <a:ext cx="210312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Cancel Schedule Review</a:t>
            </a:r>
            <a:endParaRPr lang="en-US" sz="890" dirty="0"/>
          </a:p>
        </p:txBody>
      </p:sp>
      <p:sp>
        <p:nvSpPr>
          <p:cNvPr id="32" name="Text 30"/>
          <p:cNvSpPr/>
          <p:nvPr/>
        </p:nvSpPr>
        <p:spPr>
          <a:xfrm>
            <a:off x="2944368" y="4297680"/>
            <a:ext cx="338328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Discard returned replacement list</a:t>
            </a:r>
            <a:endParaRPr lang="en-US" sz="890" dirty="0"/>
          </a:p>
        </p:txBody>
      </p:sp>
      <p:sp>
        <p:nvSpPr>
          <p:cNvPr id="33" name="Text 31"/>
          <p:cNvSpPr/>
          <p:nvPr/>
        </p:nvSpPr>
        <p:spPr>
          <a:xfrm>
            <a:off x="6556248" y="4297680"/>
            <a:ext cx="26060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 domain or persistence change</a:t>
            </a:r>
            <a:endParaRPr lang="en-US" sz="890" dirty="0"/>
          </a:p>
        </p:txBody>
      </p:sp>
      <p:sp>
        <p:nvSpPr>
          <p:cNvPr id="34" name="Text 32"/>
          <p:cNvSpPr/>
          <p:nvPr/>
        </p:nvSpPr>
        <p:spPr>
          <a:xfrm>
            <a:off x="9390888" y="4297680"/>
            <a:ext cx="2148840" cy="5029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ctr">
            <a:normAutofit/>
          </a:bodyPr>
          <a:lstStyle/>
          <a:p>
            <a:pPr indent="0" marL="0">
              <a:buNone/>
            </a:pPr>
            <a:r>
              <a:rPr lang="en-US" sz="89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Return to prior screen and selection</a:t>
            </a:r>
            <a:endParaRPr lang="en-US" sz="890" dirty="0"/>
          </a:p>
        </p:txBody>
      </p:sp>
      <p:sp>
        <p:nvSpPr>
          <p:cNvPr id="35" name="Shape 33"/>
          <p:cNvSpPr/>
          <p:nvPr/>
        </p:nvSpPr>
        <p:spPr>
          <a:xfrm>
            <a:off x="457200" y="5303520"/>
            <a:ext cx="6903720" cy="822960"/>
          </a:xfrm>
          <a:prstGeom prst="roundRect">
            <a:avLst>
              <a:gd name="adj" fmla="val 10000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36" name="Text 34"/>
          <p:cNvSpPr/>
          <p:nvPr/>
        </p:nvSpPr>
        <p:spPr>
          <a:xfrm>
            <a:off x="704088" y="5504688"/>
            <a:ext cx="11430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4ADE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Acceptance checks</a:t>
            </a:r>
            <a:endParaRPr lang="en-US" sz="1000" dirty="0"/>
          </a:p>
        </p:txBody>
      </p:sp>
      <p:sp>
        <p:nvSpPr>
          <p:cNvPr id="37" name="Text 35"/>
          <p:cNvSpPr/>
          <p:nvPr/>
        </p:nvSpPr>
        <p:spPr>
          <a:xfrm>
            <a:off x="1874520" y="5440680"/>
            <a:ext cx="5166360" cy="329184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5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Input is never lost • no-fit keeps the task safe • locked/required time never moves • all multi-task changes are visible before apply</a:t>
            </a:r>
            <a:endParaRPr lang="en-US" sz="950" dirty="0"/>
          </a:p>
        </p:txBody>
      </p:sp>
      <p:sp>
        <p:nvSpPr>
          <p:cNvPr id="38" name="Shape 36"/>
          <p:cNvSpPr/>
          <p:nvPr/>
        </p:nvSpPr>
        <p:spPr>
          <a:xfrm>
            <a:off x="7543800" y="5303520"/>
            <a:ext cx="4206240" cy="822960"/>
          </a:xfrm>
          <a:prstGeom prst="roundRect">
            <a:avLst>
              <a:gd name="adj" fmla="val 10000"/>
            </a:avLst>
          </a:prstGeom>
          <a:solidFill>
            <a:srgbClr val="181329"/>
          </a:solidFill>
          <a:ln w="12700">
            <a:solidFill>
              <a:srgbClr val="3D2A63"/>
            </a:solidFill>
            <a:prstDash val="solid"/>
          </a:ln>
        </p:spPr>
      </p:sp>
      <p:sp>
        <p:nvSpPr>
          <p:cNvPr id="39" name="Text 37"/>
          <p:cNvSpPr/>
          <p:nvPr/>
        </p:nvSpPr>
        <p:spPr>
          <a:xfrm>
            <a:off x="7790688" y="5504688"/>
            <a:ext cx="960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Scope boundary</a:t>
            </a:r>
            <a:endParaRPr lang="en-US" sz="1000" dirty="0"/>
          </a:p>
        </p:txBody>
      </p:sp>
      <p:sp>
        <p:nvSpPr>
          <p:cNvPr id="40" name="Text 38"/>
          <p:cNvSpPr/>
          <p:nvPr/>
        </p:nvSpPr>
        <p:spPr>
          <a:xfrm>
            <a:off x="8778240" y="5440680"/>
            <a:ext cx="2697480" cy="338328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 view, drag-and-drop, reports, history, and Overwhelm Shield remain V2 surfaces.</a:t>
            </a:r>
            <a:endParaRPr lang="en-US" sz="93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15</a:t>
            </a:fld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FOUNDATION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Interaction model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interface should preserve intent when the plan changes, not force the user to rebuild the day.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457200" y="1307592"/>
            <a:ext cx="4709160" cy="4919472"/>
          </a:xfrm>
          <a:prstGeom prst="roundRect">
            <a:avLst>
              <a:gd name="adj" fmla="val 1748"/>
            </a:avLst>
          </a:prstGeom>
          <a:solidFill>
            <a:srgbClr val="0C1524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3232" y="1572768"/>
            <a:ext cx="22860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7C3AED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EXPERIENCE CONTRACT</a:t>
            </a:r>
            <a:endParaRPr lang="en-US" sz="1050" dirty="0"/>
          </a:p>
        </p:txBody>
      </p:sp>
      <p:sp>
        <p:nvSpPr>
          <p:cNvPr id="7" name="Text 5"/>
          <p:cNvSpPr/>
          <p:nvPr/>
        </p:nvSpPr>
        <p:spPr>
          <a:xfrm>
            <a:off x="713232" y="1920240"/>
            <a:ext cx="4160520" cy="2926080"/>
          </a:xfrm>
          <a:prstGeom prst="rect">
            <a:avLst/>
          </a:prstGeom>
          <a:noFill/>
          <a:ln/>
        </p:spPr>
        <p:txBody>
          <a:bodyPr wrap="square" lIns="381" tIns="381" rIns="381" bIns="381" rtlCol="0" anchor="ctr">
            <a:normAutofit/>
          </a:bodyPr>
          <a:lstStyle/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 first; structure only when it is needed.</a:t>
            </a:r>
            <a:endParaRPr lang="en-US" sz="1130" dirty="0"/>
          </a:p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Flexible tasks may move. Critical, inflexible, and locked time stay fixed.</a:t>
            </a:r>
            <a:endParaRPr lang="en-US" sz="1130" dirty="0"/>
          </a:p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 is a safe unified state, not a failure bucket.</a:t>
            </a:r>
            <a:endParaRPr lang="en-US" sz="1130" dirty="0"/>
          </a:p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Preview downstream moves before applying a multi-task change.</a:t>
            </a:r>
            <a:endParaRPr lang="en-US" sz="1130" dirty="0"/>
          </a:p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calm, specific language for no-fit, missed, and deferred states.</a:t>
            </a:r>
            <a:endParaRPr lang="en-US" sz="1130" dirty="0"/>
          </a:p>
          <a:p>
            <a:pPr marL="152400" indent="-152400">
              <a:buSzPct val="100000"/>
              <a:buChar char="•"/>
            </a:pPr>
            <a:r>
              <a:rPr lang="en-US" sz="113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one-tap actions visible: Done, Push, Backlog, Break up.</a:t>
            </a:r>
            <a:endParaRPr lang="en-US" sz="1130" dirty="0"/>
          </a:p>
        </p:txBody>
      </p:sp>
      <p:sp>
        <p:nvSpPr>
          <p:cNvPr id="8" name="Shape 6"/>
          <p:cNvSpPr/>
          <p:nvPr/>
        </p:nvSpPr>
        <p:spPr>
          <a:xfrm>
            <a:off x="713232" y="5074920"/>
            <a:ext cx="4160520" cy="777240"/>
          </a:xfrm>
          <a:prstGeom prst="roundRect">
            <a:avLst>
              <a:gd name="adj" fmla="val 10588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9" name="Text 7"/>
          <p:cNvSpPr/>
          <p:nvPr/>
        </p:nvSpPr>
        <p:spPr>
          <a:xfrm>
            <a:off x="896112" y="5257800"/>
            <a:ext cx="65836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20" b="1" dirty="0">
                <a:solidFill>
                  <a:srgbClr val="4ADE80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V1 core</a:t>
            </a:r>
            <a:endParaRPr lang="en-US" sz="1020" dirty="0"/>
          </a:p>
        </p:txBody>
      </p:sp>
      <p:sp>
        <p:nvSpPr>
          <p:cNvPr id="10" name="Text 8"/>
          <p:cNvSpPr/>
          <p:nvPr/>
        </p:nvSpPr>
        <p:spPr>
          <a:xfrm>
            <a:off x="1627632" y="5230368"/>
            <a:ext cx="2971800" cy="34747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8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Today, Backlog, quick capture, flexible movement, child tasks, locked time</a:t>
            </a:r>
            <a:endParaRPr lang="en-US" sz="980" dirty="0"/>
          </a:p>
        </p:txBody>
      </p:sp>
      <p:sp>
        <p:nvSpPr>
          <p:cNvPr id="11" name="Shape 9"/>
          <p:cNvSpPr/>
          <p:nvPr/>
        </p:nvSpPr>
        <p:spPr>
          <a:xfrm>
            <a:off x="5394960" y="1307592"/>
            <a:ext cx="6336792" cy="4919472"/>
          </a:xfrm>
          <a:prstGeom prst="roundRect">
            <a:avLst>
              <a:gd name="adj" fmla="val 1673"/>
            </a:avLst>
          </a:prstGeom>
          <a:solidFill>
            <a:srgbClr val="0C1524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2" name="Text 10"/>
          <p:cNvSpPr/>
          <p:nvPr/>
        </p:nvSpPr>
        <p:spPr>
          <a:xfrm>
            <a:off x="5650992" y="1572768"/>
            <a:ext cx="2743200" cy="25603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60A5F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PRIMARY TASK STATE FLOW</a:t>
            </a:r>
            <a:endParaRPr lang="en-US" sz="1050" dirty="0"/>
          </a:p>
        </p:txBody>
      </p:sp>
      <p:sp>
        <p:nvSpPr>
          <p:cNvPr id="13" name="Shape 11"/>
          <p:cNvSpPr/>
          <p:nvPr/>
        </p:nvSpPr>
        <p:spPr>
          <a:xfrm>
            <a:off x="5715000" y="205740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7C3AED"/>
            </a:solidFill>
            <a:prstDash val="solid"/>
          </a:ln>
        </p:spPr>
      </p:sp>
      <p:sp>
        <p:nvSpPr>
          <p:cNvPr id="14" name="Text 12"/>
          <p:cNvSpPr/>
          <p:nvPr/>
        </p:nvSpPr>
        <p:spPr>
          <a:xfrm>
            <a:off x="5788152" y="223113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Capture</a:t>
            </a:r>
            <a:endParaRPr lang="en-US" sz="1020" dirty="0"/>
          </a:p>
        </p:txBody>
      </p:sp>
      <p:sp>
        <p:nvSpPr>
          <p:cNvPr id="15" name="Shape 13"/>
          <p:cNvSpPr/>
          <p:nvPr/>
        </p:nvSpPr>
        <p:spPr>
          <a:xfrm>
            <a:off x="7360920" y="205740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FBBF24"/>
            </a:solidFill>
            <a:prstDash val="solid"/>
          </a:ln>
        </p:spPr>
      </p:sp>
      <p:sp>
        <p:nvSpPr>
          <p:cNvPr id="16" name="Text 14"/>
          <p:cNvSpPr/>
          <p:nvPr/>
        </p:nvSpPr>
        <p:spPr>
          <a:xfrm>
            <a:off x="7434072" y="223113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</a:t>
            </a:r>
            <a:endParaRPr lang="en-US" sz="1020" dirty="0"/>
          </a:p>
        </p:txBody>
      </p:sp>
      <p:sp>
        <p:nvSpPr>
          <p:cNvPr id="17" name="Shape 15"/>
          <p:cNvSpPr/>
          <p:nvPr/>
        </p:nvSpPr>
        <p:spPr>
          <a:xfrm>
            <a:off x="9098280" y="205740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60A5FA"/>
            </a:solidFill>
            <a:prstDash val="solid"/>
          </a:ln>
        </p:spPr>
      </p:sp>
      <p:sp>
        <p:nvSpPr>
          <p:cNvPr id="18" name="Text 16"/>
          <p:cNvSpPr/>
          <p:nvPr/>
        </p:nvSpPr>
        <p:spPr>
          <a:xfrm>
            <a:off x="9171432" y="223113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Scheduled</a:t>
            </a:r>
            <a:endParaRPr lang="en-US" sz="1020" dirty="0"/>
          </a:p>
        </p:txBody>
      </p:sp>
      <p:sp>
        <p:nvSpPr>
          <p:cNvPr id="19" name="Shape 17"/>
          <p:cNvSpPr/>
          <p:nvPr/>
        </p:nvSpPr>
        <p:spPr>
          <a:xfrm>
            <a:off x="10652760" y="205740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A855F7"/>
            </a:solidFill>
            <a:prstDash val="solid"/>
          </a:ln>
        </p:spPr>
      </p:sp>
      <p:sp>
        <p:nvSpPr>
          <p:cNvPr id="20" name="Text 18"/>
          <p:cNvSpPr/>
          <p:nvPr/>
        </p:nvSpPr>
        <p:spPr>
          <a:xfrm>
            <a:off x="10725912" y="223113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Active</a:t>
            </a:r>
            <a:endParaRPr lang="en-US" sz="1020" dirty="0"/>
          </a:p>
        </p:txBody>
      </p:sp>
      <p:sp>
        <p:nvSpPr>
          <p:cNvPr id="21" name="Shape 19"/>
          <p:cNvSpPr/>
          <p:nvPr/>
        </p:nvSpPr>
        <p:spPr>
          <a:xfrm>
            <a:off x="10652760" y="384048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4ADE80"/>
            </a:solidFill>
            <a:prstDash val="solid"/>
          </a:ln>
        </p:spPr>
      </p:sp>
      <p:sp>
        <p:nvSpPr>
          <p:cNvPr id="22" name="Text 20"/>
          <p:cNvSpPr/>
          <p:nvPr/>
        </p:nvSpPr>
        <p:spPr>
          <a:xfrm>
            <a:off x="10725912" y="401421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Completed</a:t>
            </a:r>
            <a:endParaRPr lang="en-US" sz="1020" dirty="0"/>
          </a:p>
        </p:txBody>
      </p:sp>
      <p:sp>
        <p:nvSpPr>
          <p:cNvPr id="23" name="Shape 21"/>
          <p:cNvSpPr/>
          <p:nvPr/>
        </p:nvSpPr>
        <p:spPr>
          <a:xfrm>
            <a:off x="7315200" y="3840480"/>
            <a:ext cx="1280160" cy="566928"/>
          </a:xfrm>
          <a:prstGeom prst="roundRect">
            <a:avLst>
              <a:gd name="adj" fmla="val 14516"/>
            </a:avLst>
          </a:prstGeom>
          <a:solidFill>
            <a:srgbClr val="111C2E"/>
          </a:solidFill>
          <a:ln w="17780">
            <a:solidFill>
              <a:srgbClr val="F87171"/>
            </a:solidFill>
            <a:prstDash val="solid"/>
          </a:ln>
        </p:spPr>
      </p:sp>
      <p:sp>
        <p:nvSpPr>
          <p:cNvPr id="24" name="Text 22"/>
          <p:cNvSpPr/>
          <p:nvPr/>
        </p:nvSpPr>
        <p:spPr>
          <a:xfrm>
            <a:off x="7388352" y="4014216"/>
            <a:ext cx="1133856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algn="ctr" indent="0" marL="0">
              <a:buNone/>
            </a:pPr>
            <a:r>
              <a:rPr lang="en-US" sz="10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Missed / cancelled</a:t>
            </a:r>
            <a:endParaRPr lang="en-US" sz="1020" dirty="0"/>
          </a:p>
        </p:txBody>
      </p:sp>
      <p:sp>
        <p:nvSpPr>
          <p:cNvPr id="25" name="Shape 23"/>
          <p:cNvSpPr/>
          <p:nvPr/>
        </p:nvSpPr>
        <p:spPr>
          <a:xfrm>
            <a:off x="6995160" y="2340864"/>
            <a:ext cx="320040" cy="0"/>
          </a:xfrm>
          <a:prstGeom prst="line">
            <a:avLst/>
          </a:prstGeom>
          <a:noFill/>
          <a:ln w="22860">
            <a:solidFill>
              <a:srgbClr val="A855F7"/>
            </a:solidFill>
            <a:prstDash val="solid"/>
            <a:headEnd type="none"/>
            <a:tailEnd type="triangle"/>
          </a:ln>
        </p:spPr>
      </p:sp>
      <p:sp>
        <p:nvSpPr>
          <p:cNvPr id="26" name="Shape 24"/>
          <p:cNvSpPr/>
          <p:nvPr/>
        </p:nvSpPr>
        <p:spPr>
          <a:xfrm>
            <a:off x="8641080" y="2340864"/>
            <a:ext cx="411480" cy="0"/>
          </a:xfrm>
          <a:prstGeom prst="line">
            <a:avLst/>
          </a:prstGeom>
          <a:noFill/>
          <a:ln w="22860">
            <a:solidFill>
              <a:srgbClr val="60A5FA"/>
            </a:solidFill>
            <a:prstDash val="solid"/>
            <a:headEnd type="none"/>
            <a:tailEnd type="triangle"/>
          </a:ln>
        </p:spPr>
      </p:sp>
      <p:sp>
        <p:nvSpPr>
          <p:cNvPr id="27" name="Shape 25"/>
          <p:cNvSpPr/>
          <p:nvPr/>
        </p:nvSpPr>
        <p:spPr>
          <a:xfrm>
            <a:off x="10378440" y="2340864"/>
            <a:ext cx="228600" cy="0"/>
          </a:xfrm>
          <a:prstGeom prst="line">
            <a:avLst/>
          </a:prstGeom>
          <a:noFill/>
          <a:ln w="22860">
            <a:solidFill>
              <a:srgbClr val="A855F7"/>
            </a:solidFill>
            <a:prstDash val="solid"/>
            <a:headEnd type="none"/>
            <a:tailEnd type="triangle"/>
          </a:ln>
        </p:spPr>
      </p:sp>
      <p:sp>
        <p:nvSpPr>
          <p:cNvPr id="28" name="Shape 26"/>
          <p:cNvSpPr/>
          <p:nvPr/>
        </p:nvSpPr>
        <p:spPr>
          <a:xfrm>
            <a:off x="11292840" y="2651760"/>
            <a:ext cx="0" cy="1115568"/>
          </a:xfrm>
          <a:prstGeom prst="line">
            <a:avLst/>
          </a:prstGeom>
          <a:noFill/>
          <a:ln w="22860">
            <a:solidFill>
              <a:srgbClr val="4ADE80"/>
            </a:solidFill>
            <a:prstDash val="solid"/>
            <a:headEnd type="none"/>
            <a:tailEnd type="triangle"/>
          </a:ln>
        </p:spPr>
      </p:sp>
      <p:sp>
        <p:nvSpPr>
          <p:cNvPr id="29" name="Shape 27"/>
          <p:cNvSpPr/>
          <p:nvPr/>
        </p:nvSpPr>
        <p:spPr>
          <a:xfrm>
            <a:off x="9418320" y="2697480"/>
            <a:ext cx="-1371600" cy="1069848"/>
          </a:xfrm>
          <a:prstGeom prst="line">
            <a:avLst/>
          </a:prstGeom>
          <a:noFill/>
          <a:ln w="19050">
            <a:solidFill>
              <a:srgbClr val="FBBF24"/>
            </a:solidFill>
            <a:prstDash val="solid"/>
            <a:headEnd type="none"/>
            <a:tailEnd type="triangle"/>
          </a:ln>
        </p:spPr>
      </p:sp>
      <p:sp>
        <p:nvSpPr>
          <p:cNvPr id="30" name="Shape 28"/>
          <p:cNvSpPr/>
          <p:nvPr/>
        </p:nvSpPr>
        <p:spPr>
          <a:xfrm>
            <a:off x="8001000" y="3639312"/>
            <a:ext cx="1097280" cy="-941832"/>
          </a:xfrm>
          <a:prstGeom prst="line">
            <a:avLst/>
          </a:prstGeom>
          <a:noFill/>
          <a:ln w="19050">
            <a:solidFill>
              <a:srgbClr val="60A5FA"/>
            </a:solidFill>
            <a:prstDash val="solid"/>
            <a:headEnd type="none"/>
            <a:tailEnd type="triangle"/>
          </a:ln>
        </p:spPr>
      </p:sp>
      <p:sp>
        <p:nvSpPr>
          <p:cNvPr id="31" name="Text 29"/>
          <p:cNvSpPr/>
          <p:nvPr/>
        </p:nvSpPr>
        <p:spPr>
          <a:xfrm>
            <a:off x="5715000" y="4690872"/>
            <a:ext cx="5394960" cy="530352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4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Move to Backlog clears schedule placement. Scheduling again uses the current rules; the old slot is not restored.</a:t>
            </a:r>
            <a:endParaRPr lang="en-US" sz="1040" dirty="0"/>
          </a:p>
        </p:txBody>
      </p:sp>
      <p:sp>
        <p:nvSpPr>
          <p:cNvPr id="32" name="Shape 30"/>
          <p:cNvSpPr/>
          <p:nvPr/>
        </p:nvSpPr>
        <p:spPr>
          <a:xfrm>
            <a:off x="5715000" y="5440680"/>
            <a:ext cx="1600200" cy="292608"/>
          </a:xfrm>
          <a:prstGeom prst="roundRect">
            <a:avLst>
              <a:gd name="adj" fmla="val 25000"/>
            </a:avLst>
          </a:prstGeom>
          <a:solidFill>
            <a:srgbClr val="14233A">
              <a:alpha val="90000"/>
            </a:srgbClr>
          </a:solidFill>
          <a:ln w="10160">
            <a:solidFill>
              <a:srgbClr val="60A5FA">
                <a:alpha val="65000"/>
              </a:srgbClr>
            </a:solidFill>
            <a:prstDash val="solid"/>
          </a:ln>
        </p:spPr>
      </p:sp>
      <p:sp>
        <p:nvSpPr>
          <p:cNvPr id="33" name="Text 31"/>
          <p:cNvSpPr/>
          <p:nvPr/>
        </p:nvSpPr>
        <p:spPr>
          <a:xfrm>
            <a:off x="5788152" y="5509260"/>
            <a:ext cx="1453896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920" b="1" dirty="0">
                <a:solidFill>
                  <a:srgbClr val="60A5F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FUTURE V2 SURFACES</a:t>
            </a:r>
            <a:endParaRPr lang="en-US" sz="920" dirty="0"/>
          </a:p>
        </p:txBody>
      </p:sp>
      <p:sp>
        <p:nvSpPr>
          <p:cNvPr id="34" name="Text 32"/>
          <p:cNvSpPr/>
          <p:nvPr/>
        </p:nvSpPr>
        <p:spPr>
          <a:xfrm>
            <a:off x="7479792" y="5486400"/>
            <a:ext cx="3703320" cy="219456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8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Week/month views, reports, drag-and-drop, history, Overwhelm Shield</a:t>
            </a:r>
            <a:endParaRPr lang="en-US" sz="98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2</a:t>
            </a:fld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OVERVIEW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Four end-to-end user flows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Each path keeps the user in context and exposes only the decisions required at that moment.</a:t>
            </a:r>
            <a:endParaRPr lang="en-US" sz="1150" dirty="0"/>
          </a:p>
        </p:txBody>
      </p:sp>
      <p:sp>
        <p:nvSpPr>
          <p:cNvPr id="5" name="Shape 3"/>
          <p:cNvSpPr/>
          <p:nvPr/>
        </p:nvSpPr>
        <p:spPr>
          <a:xfrm>
            <a:off x="457200" y="1325880"/>
            <a:ext cx="11292840" cy="1133856"/>
          </a:xfrm>
          <a:prstGeom prst="roundRect">
            <a:avLst>
              <a:gd name="adj" fmla="val 7258"/>
            </a:avLst>
          </a:prstGeom>
          <a:solidFill>
            <a:srgbClr val="0B1523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6" name="Text 4"/>
          <p:cNvSpPr/>
          <p:nvPr/>
        </p:nvSpPr>
        <p:spPr>
          <a:xfrm>
            <a:off x="713232" y="1490472"/>
            <a:ext cx="411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01</a:t>
            </a:r>
            <a:endParaRPr lang="en-US" sz="1300" dirty="0"/>
          </a:p>
        </p:txBody>
      </p:sp>
      <p:sp>
        <p:nvSpPr>
          <p:cNvPr id="7" name="Text 5"/>
          <p:cNvSpPr/>
          <p:nvPr/>
        </p:nvSpPr>
        <p:spPr>
          <a:xfrm>
            <a:off x="1170432" y="1481328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a new task</a:t>
            </a:r>
            <a:endParaRPr lang="en-US" sz="1300" dirty="0"/>
          </a:p>
        </p:txBody>
      </p:sp>
      <p:pic>
        <p:nvPicPr>
          <p:cNvPr id="8" name="Image 0" descr="/mnt/data/focusflow_productivity_dashboard_interfa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3735324" y="1444752"/>
            <a:ext cx="1124712" cy="749808"/>
          </a:xfrm>
          <a:prstGeom prst="rect">
            <a:avLst/>
          </a:prstGeom>
        </p:spPr>
      </p:pic>
      <p:sp>
        <p:nvSpPr>
          <p:cNvPr id="9" name="Text 6"/>
          <p:cNvSpPr/>
          <p:nvPr/>
        </p:nvSpPr>
        <p:spPr>
          <a:xfrm>
            <a:off x="3337560" y="2203704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</a:t>
            </a:r>
            <a:endParaRPr lang="en-US" sz="870" dirty="0"/>
          </a:p>
        </p:txBody>
      </p:sp>
      <p:sp>
        <p:nvSpPr>
          <p:cNvPr id="10" name="Shape 7"/>
          <p:cNvSpPr/>
          <p:nvPr/>
        </p:nvSpPr>
        <p:spPr>
          <a:xfrm>
            <a:off x="5321808" y="1810512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11" name="Image 1" descr="/mnt/data/ux_flow_assets/new_task_call_plumber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6250" y="1444752"/>
            <a:ext cx="674941" cy="749808"/>
          </a:xfrm>
          <a:prstGeom prst="rect">
            <a:avLst/>
          </a:prstGeom>
        </p:spPr>
      </p:pic>
      <p:sp>
        <p:nvSpPr>
          <p:cNvPr id="12" name="Text 8"/>
          <p:cNvSpPr/>
          <p:nvPr/>
        </p:nvSpPr>
        <p:spPr>
          <a:xfrm>
            <a:off x="5943600" y="2203704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New task</a:t>
            </a:r>
            <a:endParaRPr lang="en-US" sz="870" dirty="0"/>
          </a:p>
        </p:txBody>
      </p:sp>
      <p:sp>
        <p:nvSpPr>
          <p:cNvPr id="13" name="Shape 9"/>
          <p:cNvSpPr/>
          <p:nvPr/>
        </p:nvSpPr>
        <p:spPr>
          <a:xfrm>
            <a:off x="7927848" y="1810512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14" name="Image 2" descr="/mnt/data/task_backlog_dashboard_in_dark_mode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34856" y="1444752"/>
            <a:ext cx="749808" cy="749808"/>
          </a:xfrm>
          <a:prstGeom prst="rect">
            <a:avLst/>
          </a:prstGeom>
        </p:spPr>
      </p:pic>
      <p:sp>
        <p:nvSpPr>
          <p:cNvPr id="15" name="Text 10"/>
          <p:cNvSpPr/>
          <p:nvPr/>
        </p:nvSpPr>
        <p:spPr>
          <a:xfrm>
            <a:off x="8549640" y="2203704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</a:t>
            </a:r>
            <a:endParaRPr lang="en-US" sz="870" dirty="0"/>
          </a:p>
        </p:txBody>
      </p:sp>
      <p:sp>
        <p:nvSpPr>
          <p:cNvPr id="16" name="Shape 11"/>
          <p:cNvSpPr/>
          <p:nvPr/>
        </p:nvSpPr>
        <p:spPr>
          <a:xfrm>
            <a:off x="457200" y="2569464"/>
            <a:ext cx="11292840" cy="1133856"/>
          </a:xfrm>
          <a:prstGeom prst="roundRect">
            <a:avLst>
              <a:gd name="adj" fmla="val 7258"/>
            </a:avLst>
          </a:prstGeom>
          <a:solidFill>
            <a:srgbClr val="0A1320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7" name="Text 12"/>
          <p:cNvSpPr/>
          <p:nvPr/>
        </p:nvSpPr>
        <p:spPr>
          <a:xfrm>
            <a:off x="713232" y="2734056"/>
            <a:ext cx="411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02</a:t>
            </a:r>
            <a:endParaRPr lang="en-US" sz="1300" dirty="0"/>
          </a:p>
        </p:txBody>
      </p:sp>
      <p:sp>
        <p:nvSpPr>
          <p:cNvPr id="18" name="Text 13"/>
          <p:cNvSpPr/>
          <p:nvPr/>
        </p:nvSpPr>
        <p:spPr>
          <a:xfrm>
            <a:off x="1170432" y="2724912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it</a:t>
            </a:r>
            <a:endParaRPr lang="en-US" sz="1300" dirty="0"/>
          </a:p>
        </p:txBody>
      </p:sp>
      <p:pic>
        <p:nvPicPr>
          <p:cNvPr id="19" name="Image 3" descr="/mnt/data/task_backlog_dashboard_in_dark_mode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2776" y="2688336"/>
            <a:ext cx="749808" cy="749808"/>
          </a:xfrm>
          <a:prstGeom prst="rect">
            <a:avLst/>
          </a:prstGeom>
        </p:spPr>
      </p:pic>
      <p:sp>
        <p:nvSpPr>
          <p:cNvPr id="20" name="Text 14"/>
          <p:cNvSpPr/>
          <p:nvPr/>
        </p:nvSpPr>
        <p:spPr>
          <a:xfrm>
            <a:off x="3337560" y="3447288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</a:t>
            </a:r>
            <a:endParaRPr lang="en-US" sz="870" dirty="0"/>
          </a:p>
        </p:txBody>
      </p:sp>
      <p:sp>
        <p:nvSpPr>
          <p:cNvPr id="21" name="Shape 15"/>
          <p:cNvSpPr/>
          <p:nvPr/>
        </p:nvSpPr>
        <p:spPr>
          <a:xfrm>
            <a:off x="5321808" y="3054096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22" name="Image 4" descr="/mnt/data/schedule_review_dashboard_in_dark_mode.png">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28816" y="2688336"/>
            <a:ext cx="749808" cy="749808"/>
          </a:xfrm>
          <a:prstGeom prst="rect">
            <a:avLst/>
          </a:prstGeom>
        </p:spPr>
      </p:pic>
      <p:sp>
        <p:nvSpPr>
          <p:cNvPr id="23" name="Text 16"/>
          <p:cNvSpPr/>
          <p:nvPr/>
        </p:nvSpPr>
        <p:spPr>
          <a:xfrm>
            <a:off x="5943600" y="3447288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Review</a:t>
            </a:r>
            <a:endParaRPr lang="en-US" sz="870" dirty="0"/>
          </a:p>
        </p:txBody>
      </p:sp>
      <p:sp>
        <p:nvSpPr>
          <p:cNvPr id="24" name="Shape 17"/>
          <p:cNvSpPr/>
          <p:nvPr/>
        </p:nvSpPr>
        <p:spPr>
          <a:xfrm>
            <a:off x="7927848" y="3054096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25" name="Image 5" descr="/mnt/data/ux_flow_assets/today_call_plumber.png">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47404" y="2688336"/>
            <a:ext cx="1124712" cy="749808"/>
          </a:xfrm>
          <a:prstGeom prst="rect">
            <a:avLst/>
          </a:prstGeom>
        </p:spPr>
      </p:pic>
      <p:sp>
        <p:nvSpPr>
          <p:cNvPr id="26" name="Text 18"/>
          <p:cNvSpPr/>
          <p:nvPr/>
        </p:nvSpPr>
        <p:spPr>
          <a:xfrm>
            <a:off x="8549640" y="3447288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Today</a:t>
            </a:r>
            <a:endParaRPr lang="en-US" sz="870" dirty="0"/>
          </a:p>
        </p:txBody>
      </p:sp>
      <p:sp>
        <p:nvSpPr>
          <p:cNvPr id="27" name="Shape 19"/>
          <p:cNvSpPr/>
          <p:nvPr/>
        </p:nvSpPr>
        <p:spPr>
          <a:xfrm>
            <a:off x="457200" y="3813048"/>
            <a:ext cx="11292840" cy="1133856"/>
          </a:xfrm>
          <a:prstGeom prst="roundRect">
            <a:avLst>
              <a:gd name="adj" fmla="val 7258"/>
            </a:avLst>
          </a:prstGeom>
          <a:solidFill>
            <a:srgbClr val="0B1523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8" name="Text 20"/>
          <p:cNvSpPr/>
          <p:nvPr/>
        </p:nvSpPr>
        <p:spPr>
          <a:xfrm>
            <a:off x="713232" y="3977640"/>
            <a:ext cx="411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03</a:t>
            </a:r>
            <a:endParaRPr lang="en-US" sz="1300" dirty="0"/>
          </a:p>
        </p:txBody>
      </p:sp>
      <p:sp>
        <p:nvSpPr>
          <p:cNvPr id="29" name="Text 21"/>
          <p:cNvSpPr/>
          <p:nvPr/>
        </p:nvSpPr>
        <p:spPr>
          <a:xfrm>
            <a:off x="1170432" y="3968496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 scheduled task</a:t>
            </a:r>
            <a:endParaRPr lang="en-US" sz="1300" dirty="0"/>
          </a:p>
        </p:txBody>
      </p:sp>
      <p:pic>
        <p:nvPicPr>
          <p:cNvPr id="30" name="Image 6" descr="/mnt/data/modern_dark_themed_calendar_with_tasks.png">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61950" y="3931920"/>
            <a:ext cx="1071461" cy="749808"/>
          </a:xfrm>
          <a:prstGeom prst="rect">
            <a:avLst/>
          </a:prstGeom>
        </p:spPr>
      </p:pic>
      <p:sp>
        <p:nvSpPr>
          <p:cNvPr id="31" name="Text 22"/>
          <p:cNvSpPr/>
          <p:nvPr/>
        </p:nvSpPr>
        <p:spPr>
          <a:xfrm>
            <a:off x="3337560" y="4690872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Timeline</a:t>
            </a:r>
            <a:endParaRPr lang="en-US" sz="870" dirty="0"/>
          </a:p>
        </p:txBody>
      </p:sp>
      <p:sp>
        <p:nvSpPr>
          <p:cNvPr id="32" name="Shape 23"/>
          <p:cNvSpPr/>
          <p:nvPr/>
        </p:nvSpPr>
        <p:spPr>
          <a:xfrm>
            <a:off x="5321808" y="4297680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33" name="Image 7" descr="/mnt/data/doctor_appointment_task_detail_ui.png">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41362" y="3931920"/>
            <a:ext cx="524716" cy="749808"/>
          </a:xfrm>
          <a:prstGeom prst="rect">
            <a:avLst/>
          </a:prstGeom>
        </p:spPr>
      </p:pic>
      <p:sp>
        <p:nvSpPr>
          <p:cNvPr id="34" name="Text 24"/>
          <p:cNvSpPr/>
          <p:nvPr/>
        </p:nvSpPr>
        <p:spPr>
          <a:xfrm>
            <a:off x="5943600" y="4690872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Inspector</a:t>
            </a:r>
            <a:endParaRPr lang="en-US" sz="870" dirty="0"/>
          </a:p>
        </p:txBody>
      </p:sp>
      <p:sp>
        <p:nvSpPr>
          <p:cNvPr id="35" name="Shape 25"/>
          <p:cNvSpPr/>
          <p:nvPr/>
        </p:nvSpPr>
        <p:spPr>
          <a:xfrm>
            <a:off x="7927848" y="4297680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36" name="Image 8" descr="/mnt/data/doctor_appointment_task_editor.png">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72290" y="3931920"/>
            <a:ext cx="674941" cy="749808"/>
          </a:xfrm>
          <a:prstGeom prst="rect">
            <a:avLst/>
          </a:prstGeom>
        </p:spPr>
      </p:pic>
      <p:sp>
        <p:nvSpPr>
          <p:cNvPr id="37" name="Text 26"/>
          <p:cNvSpPr/>
          <p:nvPr/>
        </p:nvSpPr>
        <p:spPr>
          <a:xfrm>
            <a:off x="8549640" y="4690872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Editor</a:t>
            </a:r>
            <a:endParaRPr lang="en-US" sz="870" dirty="0"/>
          </a:p>
        </p:txBody>
      </p:sp>
      <p:sp>
        <p:nvSpPr>
          <p:cNvPr id="38" name="Shape 27"/>
          <p:cNvSpPr/>
          <p:nvPr/>
        </p:nvSpPr>
        <p:spPr>
          <a:xfrm>
            <a:off x="457200" y="5056632"/>
            <a:ext cx="11292840" cy="1133856"/>
          </a:xfrm>
          <a:prstGeom prst="roundRect">
            <a:avLst>
              <a:gd name="adj" fmla="val 7258"/>
            </a:avLst>
          </a:prstGeom>
          <a:solidFill>
            <a:srgbClr val="0A1320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39" name="Text 28"/>
          <p:cNvSpPr/>
          <p:nvPr/>
        </p:nvSpPr>
        <p:spPr>
          <a:xfrm>
            <a:off x="713232" y="5221224"/>
            <a:ext cx="4114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3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04</a:t>
            </a:r>
            <a:endParaRPr lang="en-US" sz="1300" dirty="0"/>
          </a:p>
        </p:txBody>
      </p:sp>
      <p:sp>
        <p:nvSpPr>
          <p:cNvPr id="40" name="Text 29"/>
          <p:cNvSpPr/>
          <p:nvPr/>
        </p:nvSpPr>
        <p:spPr>
          <a:xfrm>
            <a:off x="1170432" y="5212080"/>
            <a:ext cx="201168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3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Replace Task A with Task B</a:t>
            </a:r>
            <a:endParaRPr lang="en-US" sz="1300" dirty="0"/>
          </a:p>
        </p:txBody>
      </p:sp>
      <p:pic>
        <p:nvPicPr>
          <p:cNvPr id="41" name="Image 9" descr="/mnt/data/ux_flow_assets/today_task_a_backlog_action.png">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735324" y="5175504"/>
            <a:ext cx="1124712" cy="749808"/>
          </a:xfrm>
          <a:prstGeom prst="rect">
            <a:avLst/>
          </a:prstGeom>
        </p:spPr>
      </p:pic>
      <p:sp>
        <p:nvSpPr>
          <p:cNvPr id="42" name="Text 30"/>
          <p:cNvSpPr/>
          <p:nvPr/>
        </p:nvSpPr>
        <p:spPr>
          <a:xfrm>
            <a:off x="3337560" y="5934456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Task A → Backlog</a:t>
            </a:r>
            <a:endParaRPr lang="en-US" sz="870" dirty="0"/>
          </a:p>
        </p:txBody>
      </p:sp>
      <p:sp>
        <p:nvSpPr>
          <p:cNvPr id="43" name="Shape 31"/>
          <p:cNvSpPr/>
          <p:nvPr/>
        </p:nvSpPr>
        <p:spPr>
          <a:xfrm>
            <a:off x="5321808" y="5541264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44" name="Image 10" descr="/mnt/data/ux_flow_assets/backlog_with_task_a.png">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28816" y="5175504"/>
            <a:ext cx="749808" cy="749808"/>
          </a:xfrm>
          <a:prstGeom prst="rect">
            <a:avLst/>
          </a:prstGeom>
        </p:spPr>
      </p:pic>
      <p:sp>
        <p:nvSpPr>
          <p:cNvPr id="45" name="Text 32"/>
          <p:cNvSpPr/>
          <p:nvPr/>
        </p:nvSpPr>
        <p:spPr>
          <a:xfrm>
            <a:off x="5943600" y="5934456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Task B</a:t>
            </a:r>
            <a:endParaRPr lang="en-US" sz="870" dirty="0"/>
          </a:p>
        </p:txBody>
      </p:sp>
      <p:sp>
        <p:nvSpPr>
          <p:cNvPr id="46" name="Shape 33"/>
          <p:cNvSpPr/>
          <p:nvPr/>
        </p:nvSpPr>
        <p:spPr>
          <a:xfrm>
            <a:off x="7927848" y="5541264"/>
            <a:ext cx="457200" cy="0"/>
          </a:xfrm>
          <a:prstGeom prst="line">
            <a:avLst/>
          </a:prstGeom>
          <a:noFill/>
          <a:ln w="20320">
            <a:solidFill>
              <a:srgbClr val="7C3AED"/>
            </a:solidFill>
            <a:prstDash val="solid"/>
            <a:headEnd type="none"/>
            <a:tailEnd type="triangle"/>
          </a:ln>
        </p:spPr>
      </p:sp>
      <p:pic>
        <p:nvPicPr>
          <p:cNvPr id="47" name="Image 11" descr="/mnt/data/ux_flow_assets/today_call_plumber.png">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47404" y="5175504"/>
            <a:ext cx="1124712" cy="749808"/>
          </a:xfrm>
          <a:prstGeom prst="rect">
            <a:avLst/>
          </a:prstGeom>
        </p:spPr>
      </p:pic>
      <p:sp>
        <p:nvSpPr>
          <p:cNvPr id="48" name="Text 34"/>
          <p:cNvSpPr/>
          <p:nvPr/>
        </p:nvSpPr>
        <p:spPr>
          <a:xfrm>
            <a:off x="8549640" y="5934456"/>
            <a:ext cx="1920240" cy="155448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87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Updated Today</a:t>
            </a:r>
            <a:endParaRPr lang="en-US" sz="87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3</a:t>
            </a:fld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01 • ADD A NEW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Start from Today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creation flow opens over the current day rather than navigating the user away.</a:t>
            </a:r>
            <a:endParaRPr lang="en-US" sz="1150" dirty="0"/>
          </a:p>
        </p:txBody>
      </p:sp>
      <p:pic>
        <p:nvPicPr>
          <p:cNvPr id="5" name="Image 0" descr="/mnt/data/focusflow_productivity_dashboard_interfac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" y="1261872"/>
            <a:ext cx="7818120" cy="521208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1480" y="1261872"/>
            <a:ext cx="7818120" cy="5212080"/>
          </a:xfrm>
          <a:prstGeom prst="roundRect">
            <a:avLst>
              <a:gd name="adj" fmla="val 1404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228881" y="1392174"/>
            <a:ext cx="797448" cy="260604"/>
          </a:xfrm>
          <a:prstGeom prst="roundRect">
            <a:avLst>
              <a:gd name="adj" fmla="val 21053"/>
            </a:avLst>
          </a:prstGeom>
          <a:solidFill>
            <a:srgbClr val="FFFFFF">
              <a:alpha val="0"/>
            </a:srgbClr>
          </a:solidFill>
          <a:ln w="31750">
            <a:solidFill>
              <a:srgbClr val="A855F7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412480" y="1664208"/>
            <a:ext cx="-585216" cy="-173736"/>
          </a:xfrm>
          <a:prstGeom prst="line">
            <a:avLst/>
          </a:prstGeom>
          <a:noFill/>
          <a:ln w="25400">
            <a:solidFill>
              <a:srgbClr val="A855F7"/>
            </a:solidFill>
            <a:prstDash val="solid"/>
            <a:headEnd type="none"/>
            <a:tailEnd type="triangle"/>
          </a:ln>
        </p:spPr>
      </p:sp>
      <p:sp>
        <p:nvSpPr>
          <p:cNvPr id="9" name="Shape 6"/>
          <p:cNvSpPr/>
          <p:nvPr/>
        </p:nvSpPr>
        <p:spPr>
          <a:xfrm>
            <a:off x="8394192" y="1325880"/>
            <a:ext cx="3337560" cy="1124712"/>
          </a:xfrm>
          <a:prstGeom prst="roundRect">
            <a:avLst>
              <a:gd name="adj" fmla="val 731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0" name="Shape 7"/>
          <p:cNvSpPr/>
          <p:nvPr/>
        </p:nvSpPr>
        <p:spPr>
          <a:xfrm>
            <a:off x="8558784" y="1490472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8558784" y="152704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2" name="Text 9"/>
          <p:cNvSpPr/>
          <p:nvPr/>
        </p:nvSpPr>
        <p:spPr>
          <a:xfrm>
            <a:off x="8961120" y="1481328"/>
            <a:ext cx="25877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New task</a:t>
            </a:r>
            <a:endParaRPr lang="en-US" sz="1220" dirty="0"/>
          </a:p>
        </p:txBody>
      </p:sp>
      <p:sp>
        <p:nvSpPr>
          <p:cNvPr id="13" name="Text 10"/>
          <p:cNvSpPr/>
          <p:nvPr/>
        </p:nvSpPr>
        <p:spPr>
          <a:xfrm>
            <a:off x="8577072" y="1801368"/>
            <a:ext cx="2971800" cy="53035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the primary action in the top bar. The user remains anchored to Today and the selected date.</a:t>
            </a:r>
            <a:endParaRPr lang="en-US" sz="1020" dirty="0"/>
          </a:p>
        </p:txBody>
      </p:sp>
      <p:sp>
        <p:nvSpPr>
          <p:cNvPr id="14" name="Shape 11"/>
          <p:cNvSpPr/>
          <p:nvPr/>
        </p:nvSpPr>
        <p:spPr>
          <a:xfrm>
            <a:off x="8394192" y="2633472"/>
            <a:ext cx="3337560" cy="1216152"/>
          </a:xfrm>
          <a:prstGeom prst="roundRect">
            <a:avLst>
              <a:gd name="adj" fmla="val 676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5" name="Shape 12"/>
          <p:cNvSpPr/>
          <p:nvPr/>
        </p:nvSpPr>
        <p:spPr>
          <a:xfrm>
            <a:off x="8558784" y="2798064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6" name="Text 13"/>
          <p:cNvSpPr/>
          <p:nvPr/>
        </p:nvSpPr>
        <p:spPr>
          <a:xfrm>
            <a:off x="8558784" y="283464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7" name="Text 14"/>
          <p:cNvSpPr/>
          <p:nvPr/>
        </p:nvSpPr>
        <p:spPr>
          <a:xfrm>
            <a:off x="8961120" y="2788920"/>
            <a:ext cx="25877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Open a reusable drawer</a:t>
            </a:r>
            <a:endParaRPr lang="en-US" sz="1220" dirty="0"/>
          </a:p>
        </p:txBody>
      </p:sp>
      <p:sp>
        <p:nvSpPr>
          <p:cNvPr id="18" name="Text 15"/>
          <p:cNvSpPr/>
          <p:nvPr/>
        </p:nvSpPr>
        <p:spPr>
          <a:xfrm>
            <a:off x="8577072" y="3108960"/>
            <a:ext cx="2971800" cy="6217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and edit use the same task editor shell. In create mode, fields are blank or neutral defaults.</a:t>
            </a:r>
            <a:endParaRPr lang="en-US" sz="1020" dirty="0"/>
          </a:p>
        </p:txBody>
      </p:sp>
      <p:sp>
        <p:nvSpPr>
          <p:cNvPr id="19" name="Shape 16"/>
          <p:cNvSpPr/>
          <p:nvPr/>
        </p:nvSpPr>
        <p:spPr>
          <a:xfrm>
            <a:off x="8394192" y="4041648"/>
            <a:ext cx="3337560" cy="1188720"/>
          </a:xfrm>
          <a:prstGeom prst="roundRect">
            <a:avLst>
              <a:gd name="adj" fmla="val 6923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0" name="Shape 17"/>
          <p:cNvSpPr/>
          <p:nvPr/>
        </p:nvSpPr>
        <p:spPr>
          <a:xfrm>
            <a:off x="8558784" y="4206240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21" name="Text 18"/>
          <p:cNvSpPr/>
          <p:nvPr/>
        </p:nvSpPr>
        <p:spPr>
          <a:xfrm>
            <a:off x="8558784" y="424281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2" name="Text 19"/>
          <p:cNvSpPr/>
          <p:nvPr/>
        </p:nvSpPr>
        <p:spPr>
          <a:xfrm>
            <a:off x="8961120" y="4197096"/>
            <a:ext cx="258775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Ask for one thing first</a:t>
            </a:r>
            <a:endParaRPr lang="en-US" sz="1220" dirty="0"/>
          </a:p>
        </p:txBody>
      </p:sp>
      <p:sp>
        <p:nvSpPr>
          <p:cNvPr id="23" name="Text 20"/>
          <p:cNvSpPr/>
          <p:nvPr/>
        </p:nvSpPr>
        <p:spPr>
          <a:xfrm>
            <a:off x="8577072" y="4517136"/>
            <a:ext cx="297180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Title is the only required value. Duration can remain empty until the user chooses to schedule.</a:t>
            </a:r>
            <a:endParaRPr lang="en-US" sz="1020" dirty="0"/>
          </a:p>
        </p:txBody>
      </p:sp>
      <p:sp>
        <p:nvSpPr>
          <p:cNvPr id="24" name="Shape 21"/>
          <p:cNvSpPr/>
          <p:nvPr/>
        </p:nvSpPr>
        <p:spPr>
          <a:xfrm>
            <a:off x="8394192" y="5440680"/>
            <a:ext cx="3337560" cy="658368"/>
          </a:xfrm>
          <a:prstGeom prst="roundRect">
            <a:avLst>
              <a:gd name="adj" fmla="val 12500"/>
            </a:avLst>
          </a:prstGeom>
          <a:solidFill>
            <a:srgbClr val="121A2A"/>
          </a:solidFill>
          <a:ln w="12700">
            <a:solidFill>
              <a:srgbClr val="374151"/>
            </a:solidFill>
            <a:prstDash val="solid"/>
          </a:ln>
        </p:spPr>
      </p:sp>
      <p:sp>
        <p:nvSpPr>
          <p:cNvPr id="25" name="Text 22"/>
          <p:cNvSpPr/>
          <p:nvPr/>
        </p:nvSpPr>
        <p:spPr>
          <a:xfrm>
            <a:off x="8613648" y="5596128"/>
            <a:ext cx="96012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80" b="1" dirty="0">
                <a:solidFill>
                  <a:srgbClr val="FBBF2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Initial UI state</a:t>
            </a:r>
            <a:endParaRPr lang="en-US" sz="980" dirty="0"/>
          </a:p>
        </p:txBody>
      </p:sp>
      <p:sp>
        <p:nvSpPr>
          <p:cNvPr id="26" name="Text 23"/>
          <p:cNvSpPr/>
          <p:nvPr/>
        </p:nvSpPr>
        <p:spPr>
          <a:xfrm>
            <a:off x="9555480" y="5586984"/>
            <a:ext cx="1938528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97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Create mode • destination Backlog</a:t>
            </a:r>
            <a:endParaRPr lang="en-US" sz="97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4</a:t>
            </a:fld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01 • ADD A NEW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Enter the minimum and add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Quick capture should accept partial information without turning capture into planning.</a:t>
            </a:r>
            <a:endParaRPr lang="en-US" sz="1150" dirty="0"/>
          </a:p>
        </p:txBody>
      </p:sp>
      <p:pic>
        <p:nvPicPr>
          <p:cNvPr id="5" name="Image 0" descr="/mnt/data/ux_flow_assets/new_task_call_plumb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53395" y="1170432"/>
            <a:ext cx="4773970" cy="530352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653395" y="1170432"/>
            <a:ext cx="4773970" cy="5303520"/>
          </a:xfrm>
          <a:prstGeom prst="roundRect">
            <a:avLst>
              <a:gd name="adj" fmla="val 1532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5806440" y="1325880"/>
            <a:ext cx="5897880" cy="960120"/>
          </a:xfrm>
          <a:prstGeom prst="roundRect">
            <a:avLst>
              <a:gd name="adj" fmla="val 8571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5971032" y="1490472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9" name="Text 6"/>
          <p:cNvSpPr/>
          <p:nvPr/>
        </p:nvSpPr>
        <p:spPr>
          <a:xfrm>
            <a:off x="5971032" y="152704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0" name="Text 7"/>
          <p:cNvSpPr/>
          <p:nvPr/>
        </p:nvSpPr>
        <p:spPr>
          <a:xfrm>
            <a:off x="6373368" y="1481328"/>
            <a:ext cx="51480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Title is required</a:t>
            </a:r>
            <a:endParaRPr lang="en-US" sz="1220" dirty="0"/>
          </a:p>
        </p:txBody>
      </p:sp>
      <p:sp>
        <p:nvSpPr>
          <p:cNvPr id="11" name="Text 8"/>
          <p:cNvSpPr/>
          <p:nvPr/>
        </p:nvSpPr>
        <p:spPr>
          <a:xfrm>
            <a:off x="5989320" y="1801368"/>
            <a:ext cx="5532120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“Call plumber” is enough to create the task. Project, duration, deadline, tags, and notes remain optional.</a:t>
            </a:r>
            <a:endParaRPr lang="en-US" sz="1020" dirty="0"/>
          </a:p>
        </p:txBody>
      </p:sp>
      <p:sp>
        <p:nvSpPr>
          <p:cNvPr id="12" name="Shape 9"/>
          <p:cNvSpPr/>
          <p:nvPr/>
        </p:nvSpPr>
        <p:spPr>
          <a:xfrm>
            <a:off x="5806440" y="2468880"/>
            <a:ext cx="5897880" cy="1024128"/>
          </a:xfrm>
          <a:prstGeom prst="roundRect">
            <a:avLst>
              <a:gd name="adj" fmla="val 8036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5971032" y="2633472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5971032" y="267004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373368" y="2624328"/>
            <a:ext cx="51480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neutral defaults</a:t>
            </a:r>
            <a:endParaRPr lang="en-US" sz="1220" dirty="0"/>
          </a:p>
        </p:txBody>
      </p:sp>
      <p:sp>
        <p:nvSpPr>
          <p:cNvPr id="16" name="Text 13"/>
          <p:cNvSpPr/>
          <p:nvPr/>
        </p:nvSpPr>
        <p:spPr>
          <a:xfrm>
            <a:off x="5989320" y="2944368"/>
            <a:ext cx="553212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Project defaults to Inbox/Unsorted when blank. Priority is Medium. Reward and difficulty remain Not set.</a:t>
            </a:r>
            <a:endParaRPr lang="en-US" sz="1020" dirty="0"/>
          </a:p>
        </p:txBody>
      </p:sp>
      <p:sp>
        <p:nvSpPr>
          <p:cNvPr id="17" name="Shape 14"/>
          <p:cNvSpPr/>
          <p:nvPr/>
        </p:nvSpPr>
        <p:spPr>
          <a:xfrm>
            <a:off x="5806440" y="3675888"/>
            <a:ext cx="5897880" cy="1078992"/>
          </a:xfrm>
          <a:prstGeom prst="roundRect">
            <a:avLst>
              <a:gd name="adj" fmla="val 762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5971032" y="3840480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5971032" y="387705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6373368" y="3831336"/>
            <a:ext cx="51480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Backlog is the default destination</a:t>
            </a:r>
            <a:endParaRPr lang="en-US" sz="1220" dirty="0"/>
          </a:p>
        </p:txBody>
      </p:sp>
      <p:sp>
        <p:nvSpPr>
          <p:cNvPr id="21" name="Text 18"/>
          <p:cNvSpPr/>
          <p:nvPr/>
        </p:nvSpPr>
        <p:spPr>
          <a:xfrm>
            <a:off x="5989320" y="4151376"/>
            <a:ext cx="553212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Creating the task does not force a schedule decision. Duration may be entered now, but is required only when scheduling.</a:t>
            </a:r>
            <a:endParaRPr lang="en-US" sz="1020" dirty="0"/>
          </a:p>
        </p:txBody>
      </p:sp>
      <p:sp>
        <p:nvSpPr>
          <p:cNvPr id="22" name="Shape 19"/>
          <p:cNvSpPr/>
          <p:nvPr/>
        </p:nvSpPr>
        <p:spPr>
          <a:xfrm>
            <a:off x="5806440" y="4937760"/>
            <a:ext cx="5897880" cy="1078992"/>
          </a:xfrm>
          <a:prstGeom prst="roundRect">
            <a:avLst>
              <a:gd name="adj" fmla="val 762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5971032" y="5102352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5971032" y="513892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4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6373368" y="5093208"/>
            <a:ext cx="51480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Add task</a:t>
            </a:r>
            <a:endParaRPr lang="en-US" sz="1220" dirty="0"/>
          </a:p>
        </p:txBody>
      </p:sp>
      <p:sp>
        <p:nvSpPr>
          <p:cNvPr id="26" name="Text 23"/>
          <p:cNvSpPr/>
          <p:nvPr/>
        </p:nvSpPr>
        <p:spPr>
          <a:xfrm>
            <a:off x="5989320" y="5413248"/>
            <a:ext cx="5532120" cy="48463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 success, close the drawer and show a quiet “Added to Backlog” confirmation. Empty-title validation stays inline and preserves input.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5</a:t>
            </a:fld>
            <a:endParaRPr 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01 • ADD A NEW TASK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task is safe in Backlog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new task joins the unified backlog rather than a separate capture silo.</a:t>
            </a:r>
            <a:endParaRPr lang="en-US" sz="1150" dirty="0"/>
          </a:p>
        </p:txBody>
      </p:sp>
      <p:pic>
        <p:nvPicPr>
          <p:cNvPr id="5" name="Image 0" descr="/mnt/data/task_backlog_dashboard_in_dark_mod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143000"/>
            <a:ext cx="5486400" cy="54864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02920" y="1143000"/>
            <a:ext cx="5486400" cy="5486400"/>
          </a:xfrm>
          <a:prstGeom prst="roundRect">
            <a:avLst>
              <a:gd name="adj" fmla="val 1333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777240" y="2898648"/>
            <a:ext cx="4937760" cy="1069848"/>
          </a:xfrm>
          <a:prstGeom prst="roundRect">
            <a:avLst>
              <a:gd name="adj" fmla="val 5128"/>
            </a:avLst>
          </a:prstGeom>
          <a:solidFill>
            <a:srgbClr val="FFFFFF">
              <a:alpha val="0"/>
            </a:srgbClr>
          </a:solidFill>
          <a:ln w="31750">
            <a:solidFill>
              <a:srgbClr val="FBBF24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217920" y="1371600"/>
            <a:ext cx="5440680" cy="1005840"/>
          </a:xfrm>
          <a:prstGeom prst="roundRect">
            <a:avLst>
              <a:gd name="adj" fmla="val 8182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382512" y="1536192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382512" y="157276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6784848" y="1527048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Normal backlog row</a:t>
            </a:r>
            <a:endParaRPr lang="en-US" sz="1220" dirty="0"/>
          </a:p>
        </p:txBody>
      </p:sp>
      <p:sp>
        <p:nvSpPr>
          <p:cNvPr id="12" name="Text 9"/>
          <p:cNvSpPr/>
          <p:nvPr/>
        </p:nvSpPr>
        <p:spPr>
          <a:xfrm>
            <a:off x="6400800" y="1847088"/>
            <a:ext cx="50749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title, project, duration when known, priority, and the reason it is not scheduled.</a:t>
            </a:r>
            <a:endParaRPr lang="en-US" sz="1020" dirty="0"/>
          </a:p>
        </p:txBody>
      </p:sp>
      <p:sp>
        <p:nvSpPr>
          <p:cNvPr id="13" name="Shape 10"/>
          <p:cNvSpPr/>
          <p:nvPr/>
        </p:nvSpPr>
        <p:spPr>
          <a:xfrm>
            <a:off x="6217920" y="2578608"/>
            <a:ext cx="5440680" cy="1005840"/>
          </a:xfrm>
          <a:prstGeom prst="roundRect">
            <a:avLst>
              <a:gd name="adj" fmla="val 8182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382512" y="2743200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382512" y="277977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6784848" y="2734056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Ambient staleness only</a:t>
            </a:r>
            <a:endParaRPr lang="en-US" sz="1220" dirty="0"/>
          </a:p>
        </p:txBody>
      </p:sp>
      <p:sp>
        <p:nvSpPr>
          <p:cNvPr id="17" name="Text 14"/>
          <p:cNvSpPr/>
          <p:nvPr/>
        </p:nvSpPr>
        <p:spPr>
          <a:xfrm>
            <a:off x="6400800" y="3054096"/>
            <a:ext cx="50749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age marker begins fresh and changes over time. Do not create a prompt or warning stream per task.</a:t>
            </a:r>
            <a:endParaRPr lang="en-US" sz="1020" dirty="0"/>
          </a:p>
        </p:txBody>
      </p:sp>
      <p:sp>
        <p:nvSpPr>
          <p:cNvPr id="18" name="Shape 15"/>
          <p:cNvSpPr/>
          <p:nvPr/>
        </p:nvSpPr>
        <p:spPr>
          <a:xfrm>
            <a:off x="6217920" y="3785616"/>
            <a:ext cx="5440680" cy="1005840"/>
          </a:xfrm>
          <a:prstGeom prst="roundRect">
            <a:avLst>
              <a:gd name="adj" fmla="val 8182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382512" y="3950208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6382512" y="3986784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6784848" y="3941064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One scheduling action</a:t>
            </a:r>
            <a:endParaRPr lang="en-US" sz="1220" dirty="0"/>
          </a:p>
        </p:txBody>
      </p:sp>
      <p:sp>
        <p:nvSpPr>
          <p:cNvPr id="22" name="Text 19"/>
          <p:cNvSpPr/>
          <p:nvPr/>
        </p:nvSpPr>
        <p:spPr>
          <a:xfrm>
            <a:off x="6400800" y="4261104"/>
            <a:ext cx="5074920" cy="41148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“Add” means insert into the earliest valid flexible slot. It should not open a manual time picker first.</a:t>
            </a:r>
            <a:endParaRPr lang="en-US" sz="1020" dirty="0"/>
          </a:p>
        </p:txBody>
      </p:sp>
      <p:sp>
        <p:nvSpPr>
          <p:cNvPr id="23" name="Shape 20"/>
          <p:cNvSpPr/>
          <p:nvPr/>
        </p:nvSpPr>
        <p:spPr>
          <a:xfrm>
            <a:off x="6217920" y="5047488"/>
            <a:ext cx="5440680" cy="987552"/>
          </a:xfrm>
          <a:prstGeom prst="roundRect">
            <a:avLst>
              <a:gd name="adj" fmla="val 8333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6446520" y="5239512"/>
            <a:ext cx="1828800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60A5FA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Domain state after capture</a:t>
            </a:r>
            <a:endParaRPr lang="en-US" sz="1050" dirty="0"/>
          </a:p>
        </p:txBody>
      </p:sp>
      <p:sp>
        <p:nvSpPr>
          <p:cNvPr id="25" name="Text 22"/>
          <p:cNvSpPr/>
          <p:nvPr/>
        </p:nvSpPr>
        <p:spPr>
          <a:xfrm>
            <a:off x="8275320" y="5193792"/>
            <a:ext cx="3108960" cy="45720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status = backlog</a:t>
            </a:r>
            <a:endParaRPr lang="en-US" sz="1020" dirty="0"/>
          </a:p>
          <a:p>
            <a:pPr indent="0" marL="0">
              <a:buNone/>
            </a:pPr>
            <a:r>
              <a:rPr lang="en-US" sz="102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scheduledStart = null  •  scheduledEnd = null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6</a:t>
            </a:fld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02 • SCHEDULE IT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Select Add from Backlog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Scheduling is automatic: the user chooses the task, not a precise time.</a:t>
            </a:r>
            <a:endParaRPr lang="en-US" sz="1150" dirty="0"/>
          </a:p>
        </p:txBody>
      </p:sp>
      <p:pic>
        <p:nvPicPr>
          <p:cNvPr id="5" name="Image 0" descr="/mnt/data/task_backlog_dashboard_in_dark_mod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02920" y="1207008"/>
            <a:ext cx="5349240" cy="534924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502920" y="1207008"/>
            <a:ext cx="5349240" cy="5349240"/>
          </a:xfrm>
          <a:prstGeom prst="roundRect">
            <a:avLst>
              <a:gd name="adj" fmla="val 1368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4621835" y="3186227"/>
            <a:ext cx="855878" cy="481432"/>
          </a:xfrm>
          <a:prstGeom prst="roundRect">
            <a:avLst>
              <a:gd name="adj" fmla="val 11396"/>
            </a:avLst>
          </a:prstGeom>
          <a:solidFill>
            <a:srgbClr val="FFFFFF">
              <a:alpha val="0"/>
            </a:srgbClr>
          </a:solidFill>
          <a:ln w="31750">
            <a:solidFill>
              <a:srgbClr val="A855F7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6126480" y="1325880"/>
            <a:ext cx="5532120" cy="868680"/>
          </a:xfrm>
          <a:prstGeom prst="roundRect">
            <a:avLst>
              <a:gd name="adj" fmla="val 9474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291072" y="1490472"/>
            <a:ext cx="320040" cy="320040"/>
          </a:xfrm>
          <a:prstGeom prst="ellipse">
            <a:avLst/>
          </a:prstGeom>
          <a:solidFill>
            <a:srgbClr val="A855F7"/>
          </a:solidFill>
          <a:ln w="12700">
            <a:solidFill>
              <a:srgbClr val="A855F7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291072" y="152704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6693408" y="1481328"/>
            <a:ext cx="47823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Choose Add</a:t>
            </a:r>
            <a:endParaRPr lang="en-US" sz="1220" dirty="0"/>
          </a:p>
        </p:txBody>
      </p:sp>
      <p:sp>
        <p:nvSpPr>
          <p:cNvPr id="12" name="Text 9"/>
          <p:cNvSpPr/>
          <p:nvPr/>
        </p:nvSpPr>
        <p:spPr>
          <a:xfrm>
            <a:off x="6309360" y="1801368"/>
            <a:ext cx="5166360" cy="27432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selected task is passed to the next-available-slot scheduler.</a:t>
            </a:r>
            <a:endParaRPr lang="en-US" sz="1020" dirty="0"/>
          </a:p>
        </p:txBody>
      </p:sp>
      <p:sp>
        <p:nvSpPr>
          <p:cNvPr id="13" name="Shape 10"/>
          <p:cNvSpPr/>
          <p:nvPr/>
        </p:nvSpPr>
        <p:spPr>
          <a:xfrm>
            <a:off x="6126480" y="2359152"/>
            <a:ext cx="5532120" cy="1143000"/>
          </a:xfrm>
          <a:prstGeom prst="roundRect">
            <a:avLst>
              <a:gd name="adj" fmla="val 7200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6291072" y="2523744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6291072" y="256032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6693408" y="2514600"/>
            <a:ext cx="47823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Validate only what scheduling needs</a:t>
            </a:r>
            <a:endParaRPr lang="en-US" sz="1220" dirty="0"/>
          </a:p>
        </p:txBody>
      </p:sp>
      <p:sp>
        <p:nvSpPr>
          <p:cNvPr id="17" name="Text 14"/>
          <p:cNvSpPr/>
          <p:nvPr/>
        </p:nvSpPr>
        <p:spPr>
          <a:xfrm>
            <a:off x="6309360" y="2834640"/>
            <a:ext cx="5166360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Immediate scheduling requires a positive duration and a flexible task type. Missing duration focuses the duration field instead of discarding the task.</a:t>
            </a:r>
            <a:endParaRPr lang="en-US" sz="1020" dirty="0"/>
          </a:p>
        </p:txBody>
      </p:sp>
      <p:sp>
        <p:nvSpPr>
          <p:cNvPr id="18" name="Shape 15"/>
          <p:cNvSpPr/>
          <p:nvPr/>
        </p:nvSpPr>
        <p:spPr>
          <a:xfrm>
            <a:off x="6126480" y="3685032"/>
            <a:ext cx="5532120" cy="1143000"/>
          </a:xfrm>
          <a:prstGeom prst="roundRect">
            <a:avLst>
              <a:gd name="adj" fmla="val 7200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6291072" y="3849624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6291072" y="3886200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6693408" y="3840480"/>
            <a:ext cx="478231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Find the earliest valid slot</a:t>
            </a:r>
            <a:endParaRPr lang="en-US" sz="1220" dirty="0"/>
          </a:p>
        </p:txBody>
      </p:sp>
      <p:sp>
        <p:nvSpPr>
          <p:cNvPr id="22" name="Text 19"/>
          <p:cNvSpPr/>
          <p:nvPr/>
        </p:nvSpPr>
        <p:spPr>
          <a:xfrm>
            <a:off x="6309360" y="4160520"/>
            <a:ext cx="5166360" cy="54864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Skip locked time and required visible items. Preserve the order of later flexible tasks while moving them forward as needed.</a:t>
            </a:r>
            <a:endParaRPr lang="en-US" sz="1020" dirty="0"/>
          </a:p>
        </p:txBody>
      </p:sp>
      <p:sp>
        <p:nvSpPr>
          <p:cNvPr id="23" name="Shape 20"/>
          <p:cNvSpPr/>
          <p:nvPr/>
        </p:nvSpPr>
        <p:spPr>
          <a:xfrm>
            <a:off x="6126480" y="5074920"/>
            <a:ext cx="5532120" cy="868680"/>
          </a:xfrm>
          <a:prstGeom prst="roundRect">
            <a:avLst>
              <a:gd name="adj" fmla="val 9474"/>
            </a:avLst>
          </a:prstGeom>
          <a:solidFill>
            <a:srgbClr val="241B17"/>
          </a:solidFill>
          <a:ln w="12700">
            <a:solidFill>
              <a:srgbClr val="594129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6355080" y="5276088"/>
            <a:ext cx="109728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dirty="0">
                <a:solidFill>
                  <a:srgbClr val="FBBF24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No-fit branch</a:t>
            </a:r>
            <a:endParaRPr lang="en-US" sz="1050" dirty="0"/>
          </a:p>
        </p:txBody>
      </p:sp>
      <p:sp>
        <p:nvSpPr>
          <p:cNvPr id="25" name="Text 22"/>
          <p:cNvSpPr/>
          <p:nvPr/>
        </p:nvSpPr>
        <p:spPr>
          <a:xfrm>
            <a:off x="7498080" y="5230368"/>
            <a:ext cx="3840480" cy="365760"/>
          </a:xfrm>
          <a:prstGeom prst="rect">
            <a:avLst/>
          </a:prstGeom>
          <a:noFill/>
          <a:ln/>
        </p:spPr>
        <p:txBody>
          <a:bodyPr wrap="square" lIns="0" tIns="0" rIns="0" bIns="0" rtlCol="0" anchor="ctr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the task in Backlog and explain the blocking constraint. Never lose the captured task.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7</a:t>
            </a:fld>
            <a:endParaRPr lang="en-US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02 • SCHEDULE IT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Preview downstream changes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Use a full review only when scheduling affects other tasks, creates risk, or cannot place an item.</a:t>
            </a:r>
            <a:endParaRPr lang="en-US" sz="1150" dirty="0"/>
          </a:p>
        </p:txBody>
      </p:sp>
      <p:pic>
        <p:nvPicPr>
          <p:cNvPr id="5" name="Image 0" descr="/mnt/data/schedule_review_dashboard_in_dark_mode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57200" y="1143000"/>
            <a:ext cx="5486400" cy="548640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57200" y="1143000"/>
            <a:ext cx="5486400" cy="5486400"/>
          </a:xfrm>
          <a:prstGeom prst="roundRect">
            <a:avLst>
              <a:gd name="adj" fmla="val 1333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676656" y="3502152"/>
            <a:ext cx="5047488" cy="1097280"/>
          </a:xfrm>
          <a:prstGeom prst="roundRect">
            <a:avLst>
              <a:gd name="adj" fmla="val 5000"/>
            </a:avLst>
          </a:prstGeom>
          <a:solidFill>
            <a:srgbClr val="FFFFFF">
              <a:alpha val="0"/>
            </a:srgbClr>
          </a:solidFill>
          <a:ln w="31750">
            <a:solidFill>
              <a:srgbClr val="60A5FA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3858768" y="5971032"/>
            <a:ext cx="1865376" cy="438912"/>
          </a:xfrm>
          <a:prstGeom prst="roundRect">
            <a:avLst>
              <a:gd name="adj" fmla="val 12500"/>
            </a:avLst>
          </a:prstGeom>
          <a:solidFill>
            <a:srgbClr val="FFFFFF">
              <a:alpha val="0"/>
            </a:srgbClr>
          </a:solidFill>
          <a:ln w="31750">
            <a:solidFill>
              <a:srgbClr val="A855F7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6172200" y="1325880"/>
            <a:ext cx="5440680" cy="749808"/>
          </a:xfrm>
          <a:prstGeom prst="roundRect">
            <a:avLst>
              <a:gd name="adj" fmla="val 10976"/>
            </a:avLst>
          </a:prstGeom>
          <a:solidFill>
            <a:srgbClr val="19132D"/>
          </a:solidFill>
          <a:ln w="12700">
            <a:solidFill>
              <a:srgbClr val="4C2B7F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6400800" y="1499616"/>
            <a:ext cx="137160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0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Example placement</a:t>
            </a:r>
            <a:endParaRPr lang="en-US" sz="1000" dirty="0"/>
          </a:p>
        </p:txBody>
      </p:sp>
      <p:sp>
        <p:nvSpPr>
          <p:cNvPr id="11" name="Text 8"/>
          <p:cNvSpPr/>
          <p:nvPr/>
        </p:nvSpPr>
        <p:spPr>
          <a:xfrm>
            <a:off x="7818120" y="1472184"/>
            <a:ext cx="34747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Call plumber  →  8:15–9:00 PM</a:t>
            </a:r>
            <a:endParaRPr lang="en-US" sz="1150" dirty="0"/>
          </a:p>
        </p:txBody>
      </p:sp>
      <p:sp>
        <p:nvSpPr>
          <p:cNvPr id="12" name="Shape 9"/>
          <p:cNvSpPr/>
          <p:nvPr/>
        </p:nvSpPr>
        <p:spPr>
          <a:xfrm>
            <a:off x="6172200" y="2304288"/>
            <a:ext cx="5440680" cy="1188720"/>
          </a:xfrm>
          <a:prstGeom prst="roundRect">
            <a:avLst>
              <a:gd name="adj" fmla="val 6923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3" name="Shape 10"/>
          <p:cNvSpPr/>
          <p:nvPr/>
        </p:nvSpPr>
        <p:spPr>
          <a:xfrm>
            <a:off x="6336792" y="2468880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14" name="Text 11"/>
          <p:cNvSpPr/>
          <p:nvPr/>
        </p:nvSpPr>
        <p:spPr>
          <a:xfrm>
            <a:off x="6336792" y="250545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5" name="Text 12"/>
          <p:cNvSpPr/>
          <p:nvPr/>
        </p:nvSpPr>
        <p:spPr>
          <a:xfrm>
            <a:off x="6739128" y="2459736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Show every affected item</a:t>
            </a:r>
            <a:endParaRPr lang="en-US" sz="1220" dirty="0"/>
          </a:p>
        </p:txBody>
      </p:sp>
      <p:sp>
        <p:nvSpPr>
          <p:cNvPr id="16" name="Text 13"/>
          <p:cNvSpPr/>
          <p:nvPr/>
        </p:nvSpPr>
        <p:spPr>
          <a:xfrm>
            <a:off x="6355080" y="2779776"/>
            <a:ext cx="5074920" cy="5943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Separate newly scheduled, moved, unable-to-schedule, and at-risk outcomes. For moved tasks, show before and after times.</a:t>
            </a:r>
            <a:endParaRPr lang="en-US" sz="1020" dirty="0"/>
          </a:p>
        </p:txBody>
      </p:sp>
      <p:sp>
        <p:nvSpPr>
          <p:cNvPr id="17" name="Shape 14"/>
          <p:cNvSpPr/>
          <p:nvPr/>
        </p:nvSpPr>
        <p:spPr>
          <a:xfrm>
            <a:off x="6172200" y="3703320"/>
            <a:ext cx="5440680" cy="1051560"/>
          </a:xfrm>
          <a:prstGeom prst="roundRect">
            <a:avLst>
              <a:gd name="adj" fmla="val 7826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8" name="Shape 15"/>
          <p:cNvSpPr/>
          <p:nvPr/>
        </p:nvSpPr>
        <p:spPr>
          <a:xfrm>
            <a:off x="6336792" y="3867912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19" name="Text 16"/>
          <p:cNvSpPr/>
          <p:nvPr/>
        </p:nvSpPr>
        <p:spPr>
          <a:xfrm>
            <a:off x="6336792" y="390448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20" name="Text 17"/>
          <p:cNvSpPr/>
          <p:nvPr/>
        </p:nvSpPr>
        <p:spPr>
          <a:xfrm>
            <a:off x="6739128" y="3858768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Keep decisions reversible</a:t>
            </a:r>
            <a:endParaRPr lang="en-US" sz="1220" dirty="0"/>
          </a:p>
        </p:txBody>
      </p:sp>
      <p:sp>
        <p:nvSpPr>
          <p:cNvPr id="21" name="Text 18"/>
          <p:cNvSpPr/>
          <p:nvPr/>
        </p:nvSpPr>
        <p:spPr>
          <a:xfrm>
            <a:off x="6355080" y="4178808"/>
            <a:ext cx="5074920" cy="45720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Cancel leaves the original task list untouched. Regenerate reruns the same rules against the current scheduling window.</a:t>
            </a:r>
            <a:endParaRPr lang="en-US" sz="1020" dirty="0"/>
          </a:p>
        </p:txBody>
      </p:sp>
      <p:sp>
        <p:nvSpPr>
          <p:cNvPr id="22" name="Shape 19"/>
          <p:cNvSpPr/>
          <p:nvPr/>
        </p:nvSpPr>
        <p:spPr>
          <a:xfrm>
            <a:off x="6172200" y="4956048"/>
            <a:ext cx="5440680" cy="960120"/>
          </a:xfrm>
          <a:prstGeom prst="roundRect">
            <a:avLst>
              <a:gd name="adj" fmla="val 8571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3" name="Shape 20"/>
          <p:cNvSpPr/>
          <p:nvPr/>
        </p:nvSpPr>
        <p:spPr>
          <a:xfrm>
            <a:off x="6336792" y="5120640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6336792" y="515721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5" name="Text 22"/>
          <p:cNvSpPr/>
          <p:nvPr/>
        </p:nvSpPr>
        <p:spPr>
          <a:xfrm>
            <a:off x="6739128" y="5111496"/>
            <a:ext cx="469087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Apply as one change set</a:t>
            </a:r>
            <a:endParaRPr lang="en-US" sz="1220" dirty="0"/>
          </a:p>
        </p:txBody>
      </p:sp>
      <p:sp>
        <p:nvSpPr>
          <p:cNvPr id="26" name="Text 23"/>
          <p:cNvSpPr/>
          <p:nvPr/>
        </p:nvSpPr>
        <p:spPr>
          <a:xfrm>
            <a:off x="6355080" y="5431536"/>
            <a:ext cx="5074920" cy="365760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Commit the selected task and all dependent placement changes together. Avoid partial saves.</a:t>
            </a:r>
            <a:endParaRPr lang="en-US" sz="102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8</a:t>
            </a:fld>
            <a:endParaRPr 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457200" y="228600"/>
            <a:ext cx="3931920" cy="22860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050" b="1" spc="120" kern="0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FLOW 02 • SCHEDULE IT</a:t>
            </a:r>
            <a:endParaRPr lang="en-US" sz="1050" dirty="0"/>
          </a:p>
        </p:txBody>
      </p:sp>
      <p:sp>
        <p:nvSpPr>
          <p:cNvPr id="3" name="Text 1"/>
          <p:cNvSpPr/>
          <p:nvPr/>
        </p:nvSpPr>
        <p:spPr>
          <a:xfrm>
            <a:off x="457200" y="475488"/>
            <a:ext cx="11155680" cy="4389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250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Result: the task appears on Today</a:t>
            </a:r>
            <a:endParaRPr lang="en-US" sz="2500" dirty="0"/>
          </a:p>
        </p:txBody>
      </p:sp>
      <p:sp>
        <p:nvSpPr>
          <p:cNvPr id="4" name="Text 2"/>
          <p:cNvSpPr/>
          <p:nvPr/>
        </p:nvSpPr>
        <p:spPr>
          <a:xfrm>
            <a:off x="457200" y="914400"/>
            <a:ext cx="10972800" cy="27432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15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final state communicates placement clearly and returns the schedule to a stable state.</a:t>
            </a:r>
            <a:endParaRPr lang="en-US" sz="1150" dirty="0"/>
          </a:p>
        </p:txBody>
      </p:sp>
      <p:pic>
        <p:nvPicPr>
          <p:cNvPr id="5" name="Image 0" descr="/mnt/data/ux_flow_assets/today_call_plumber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11480" y="1234440"/>
            <a:ext cx="7818120" cy="5212080"/>
          </a:xfrm>
          <a:prstGeom prst="rect">
            <a:avLst/>
          </a:prstGeom>
        </p:spPr>
      </p:pic>
      <p:sp>
        <p:nvSpPr>
          <p:cNvPr id="6" name="Shape 3"/>
          <p:cNvSpPr/>
          <p:nvPr/>
        </p:nvSpPr>
        <p:spPr>
          <a:xfrm>
            <a:off x="411480" y="1234440"/>
            <a:ext cx="7818120" cy="5212080"/>
          </a:xfrm>
          <a:prstGeom prst="roundRect">
            <a:avLst>
              <a:gd name="adj" fmla="val 1404"/>
            </a:avLst>
          </a:prstGeom>
          <a:solidFill>
            <a:srgbClr val="FFFFFF">
              <a:alpha val="0"/>
            </a:srgbClr>
          </a:solidFill>
          <a:ln w="13970">
            <a:solidFill>
              <a:srgbClr val="334155"/>
            </a:solidFill>
            <a:prstDash val="solid"/>
          </a:ln>
        </p:spPr>
      </p:sp>
      <p:sp>
        <p:nvSpPr>
          <p:cNvPr id="7" name="Shape 4"/>
          <p:cNvSpPr/>
          <p:nvPr/>
        </p:nvSpPr>
        <p:spPr>
          <a:xfrm>
            <a:off x="2913278" y="5821070"/>
            <a:ext cx="3518154" cy="469087"/>
          </a:xfrm>
          <a:prstGeom prst="roundRect">
            <a:avLst>
              <a:gd name="adj" fmla="val 11696"/>
            </a:avLst>
          </a:prstGeom>
          <a:solidFill>
            <a:srgbClr val="FFFFFF">
              <a:alpha val="0"/>
            </a:srgbClr>
          </a:solidFill>
          <a:ln w="31750">
            <a:solidFill>
              <a:srgbClr val="FBBF24"/>
            </a:solidFill>
            <a:prstDash val="solid"/>
          </a:ln>
        </p:spPr>
      </p:sp>
      <p:sp>
        <p:nvSpPr>
          <p:cNvPr id="8" name="Shape 5"/>
          <p:cNvSpPr/>
          <p:nvPr/>
        </p:nvSpPr>
        <p:spPr>
          <a:xfrm>
            <a:off x="8412480" y="1417320"/>
            <a:ext cx="3291840" cy="1024128"/>
          </a:xfrm>
          <a:prstGeom prst="roundRect">
            <a:avLst>
              <a:gd name="adj" fmla="val 8036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9" name="Shape 6"/>
          <p:cNvSpPr/>
          <p:nvPr/>
        </p:nvSpPr>
        <p:spPr>
          <a:xfrm>
            <a:off x="8577072" y="1581912"/>
            <a:ext cx="320040" cy="320040"/>
          </a:xfrm>
          <a:prstGeom prst="ellipse">
            <a:avLst/>
          </a:prstGeom>
          <a:solidFill>
            <a:srgbClr val="FBBF24"/>
          </a:solidFill>
          <a:ln w="12700">
            <a:solidFill>
              <a:srgbClr val="FBBF24"/>
            </a:solidFill>
            <a:prstDash val="solid"/>
          </a:ln>
        </p:spPr>
      </p:sp>
      <p:sp>
        <p:nvSpPr>
          <p:cNvPr id="10" name="Text 7"/>
          <p:cNvSpPr/>
          <p:nvPr/>
        </p:nvSpPr>
        <p:spPr>
          <a:xfrm>
            <a:off x="8577072" y="161848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1</a:t>
            </a:r>
            <a:endParaRPr lang="en-US" sz="1100" dirty="0"/>
          </a:p>
        </p:txBody>
      </p:sp>
      <p:sp>
        <p:nvSpPr>
          <p:cNvPr id="11" name="Text 8"/>
          <p:cNvSpPr/>
          <p:nvPr/>
        </p:nvSpPr>
        <p:spPr>
          <a:xfrm>
            <a:off x="8979408" y="1572768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Planned task card</a:t>
            </a:r>
            <a:endParaRPr lang="en-US" sz="1220" dirty="0"/>
          </a:p>
        </p:txBody>
      </p:sp>
      <p:sp>
        <p:nvSpPr>
          <p:cNvPr id="12" name="Text 9"/>
          <p:cNvSpPr/>
          <p:nvPr/>
        </p:nvSpPr>
        <p:spPr>
          <a:xfrm>
            <a:off x="8595360" y="1892808"/>
            <a:ext cx="2926080" cy="42976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Call plumber now has a concrete start and end. It leaves Backlog and appears in Today.</a:t>
            </a:r>
            <a:endParaRPr lang="en-US" sz="1020" dirty="0"/>
          </a:p>
        </p:txBody>
      </p:sp>
      <p:sp>
        <p:nvSpPr>
          <p:cNvPr id="13" name="Shape 10"/>
          <p:cNvSpPr/>
          <p:nvPr/>
        </p:nvSpPr>
        <p:spPr>
          <a:xfrm>
            <a:off x="8412480" y="2670048"/>
            <a:ext cx="3291840" cy="987552"/>
          </a:xfrm>
          <a:prstGeom prst="roundRect">
            <a:avLst>
              <a:gd name="adj" fmla="val 8333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4" name="Shape 11"/>
          <p:cNvSpPr/>
          <p:nvPr/>
        </p:nvSpPr>
        <p:spPr>
          <a:xfrm>
            <a:off x="8577072" y="2834640"/>
            <a:ext cx="320040" cy="320040"/>
          </a:xfrm>
          <a:prstGeom prst="ellipse">
            <a:avLst/>
          </a:prstGeom>
          <a:solidFill>
            <a:srgbClr val="4ADE80"/>
          </a:solidFill>
          <a:ln w="12700">
            <a:solidFill>
              <a:srgbClr val="4ADE80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8577072" y="2871216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2</a:t>
            </a:r>
            <a:endParaRPr lang="en-US" sz="1100" dirty="0"/>
          </a:p>
        </p:txBody>
      </p:sp>
      <p:sp>
        <p:nvSpPr>
          <p:cNvPr id="16" name="Text 13"/>
          <p:cNvSpPr/>
          <p:nvPr/>
        </p:nvSpPr>
        <p:spPr>
          <a:xfrm>
            <a:off x="8979408" y="2825496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Schedule status resets</a:t>
            </a:r>
            <a:endParaRPr lang="en-US" sz="1220" dirty="0"/>
          </a:p>
        </p:txBody>
      </p:sp>
      <p:sp>
        <p:nvSpPr>
          <p:cNvPr id="17" name="Text 14"/>
          <p:cNvSpPr/>
          <p:nvPr/>
        </p:nvSpPr>
        <p:spPr>
          <a:xfrm>
            <a:off x="8595360" y="3145536"/>
            <a:ext cx="2926080" cy="393192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The “Schedule up to date” indicator returns after the change set is applied.</a:t>
            </a:r>
            <a:endParaRPr lang="en-US" sz="1020" dirty="0"/>
          </a:p>
        </p:txBody>
      </p:sp>
      <p:sp>
        <p:nvSpPr>
          <p:cNvPr id="18" name="Shape 15"/>
          <p:cNvSpPr/>
          <p:nvPr/>
        </p:nvSpPr>
        <p:spPr>
          <a:xfrm>
            <a:off x="8412480" y="3886200"/>
            <a:ext cx="3291840" cy="1115568"/>
          </a:xfrm>
          <a:prstGeom prst="roundRect">
            <a:avLst>
              <a:gd name="adj" fmla="val 7377"/>
            </a:avLst>
          </a:prstGeom>
          <a:solidFill>
            <a:srgbClr val="111C2E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19" name="Shape 16"/>
          <p:cNvSpPr/>
          <p:nvPr/>
        </p:nvSpPr>
        <p:spPr>
          <a:xfrm>
            <a:off x="8577072" y="4050792"/>
            <a:ext cx="320040" cy="320040"/>
          </a:xfrm>
          <a:prstGeom prst="ellipse">
            <a:avLst/>
          </a:prstGeom>
          <a:solidFill>
            <a:srgbClr val="60A5FA"/>
          </a:solidFill>
          <a:ln w="12700">
            <a:solidFill>
              <a:srgbClr val="60A5FA"/>
            </a:solidFill>
            <a:prstDash val="solid"/>
          </a:ln>
        </p:spPr>
      </p:sp>
      <p:sp>
        <p:nvSpPr>
          <p:cNvPr id="20" name="Text 17"/>
          <p:cNvSpPr/>
          <p:nvPr/>
        </p:nvSpPr>
        <p:spPr>
          <a:xfrm>
            <a:off x="8577072" y="4087368"/>
            <a:ext cx="32004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algn="ctr" indent="0" marL="0">
              <a:buNone/>
            </a:pPr>
            <a:r>
              <a:rPr lang="en-US" sz="1100" b="1" dirty="0">
                <a:solidFill>
                  <a:srgbClr val="FFFFFF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3</a:t>
            </a:r>
            <a:endParaRPr lang="en-US" sz="1100" dirty="0"/>
          </a:p>
        </p:txBody>
      </p:sp>
      <p:sp>
        <p:nvSpPr>
          <p:cNvPr id="21" name="Text 18"/>
          <p:cNvSpPr/>
          <p:nvPr/>
        </p:nvSpPr>
        <p:spPr>
          <a:xfrm>
            <a:off x="8979408" y="4041648"/>
            <a:ext cx="2542032" cy="21031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1220" b="1" dirty="0">
                <a:solidFill>
                  <a:srgbClr val="F8FAFC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Moved flexible tasks update in place</a:t>
            </a:r>
            <a:endParaRPr lang="en-US" sz="1220" dirty="0"/>
          </a:p>
        </p:txBody>
      </p:sp>
      <p:sp>
        <p:nvSpPr>
          <p:cNvPr id="22" name="Text 19"/>
          <p:cNvSpPr/>
          <p:nvPr/>
        </p:nvSpPr>
        <p:spPr>
          <a:xfrm>
            <a:off x="8595360" y="4361688"/>
            <a:ext cx="2926080" cy="521208"/>
          </a:xfrm>
          <a:prstGeom prst="rect">
            <a:avLst/>
          </a:prstGeom>
          <a:noFill/>
          <a:ln/>
        </p:spPr>
        <p:txBody>
          <a:bodyPr wrap="square" lIns="254" tIns="254" rIns="254" bIns="254" rtlCol="0" anchor="t">
            <a:normAutofit/>
          </a:bodyPr>
          <a:lstStyle/>
          <a:p>
            <a:pPr indent="0" marL="0">
              <a:buNone/>
            </a:pPr>
            <a:r>
              <a:rPr lang="en-US" sz="1020" dirty="0">
                <a:solidFill>
                  <a:srgbClr val="94A3B8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Any downstream flexible tasks display their new times. Required and locked items remain unchanged.</a:t>
            </a:r>
            <a:endParaRPr lang="en-US" sz="1020" dirty="0"/>
          </a:p>
        </p:txBody>
      </p:sp>
      <p:sp>
        <p:nvSpPr>
          <p:cNvPr id="23" name="Shape 20"/>
          <p:cNvSpPr/>
          <p:nvPr/>
        </p:nvSpPr>
        <p:spPr>
          <a:xfrm>
            <a:off x="8412480" y="5285232"/>
            <a:ext cx="3291840" cy="658368"/>
          </a:xfrm>
          <a:prstGeom prst="roundRect">
            <a:avLst>
              <a:gd name="adj" fmla="val 12500"/>
            </a:avLst>
          </a:prstGeom>
          <a:solidFill>
            <a:srgbClr val="101B2A"/>
          </a:solidFill>
          <a:ln w="12700">
            <a:solidFill>
              <a:srgbClr val="263449"/>
            </a:solidFill>
            <a:prstDash val="solid"/>
          </a:ln>
        </p:spPr>
      </p:sp>
      <p:sp>
        <p:nvSpPr>
          <p:cNvPr id="24" name="Text 21"/>
          <p:cNvSpPr/>
          <p:nvPr/>
        </p:nvSpPr>
        <p:spPr>
          <a:xfrm>
            <a:off x="8622792" y="5477256"/>
            <a:ext cx="822960" cy="164592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90" b="1" dirty="0">
                <a:solidFill>
                  <a:srgbClr val="A855F7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Result state</a:t>
            </a:r>
            <a:endParaRPr lang="en-US" sz="990" dirty="0"/>
          </a:p>
        </p:txBody>
      </p:sp>
      <p:sp>
        <p:nvSpPr>
          <p:cNvPr id="25" name="Text 22"/>
          <p:cNvSpPr/>
          <p:nvPr/>
        </p:nvSpPr>
        <p:spPr>
          <a:xfrm>
            <a:off x="9473184" y="5449824"/>
            <a:ext cx="1920240" cy="182880"/>
          </a:xfrm>
          <a:prstGeom prst="rect">
            <a:avLst/>
          </a:prstGeom>
          <a:noFill/>
          <a:ln/>
        </p:spPr>
        <p:txBody>
          <a:bodyPr wrap="square" lIns="0" tIns="0" rIns="0" bIns="0" rtlCol="0" anchor="ctr"/>
          <a:lstStyle/>
          <a:p>
            <a:pPr indent="0" marL="0">
              <a:buNone/>
            </a:pPr>
            <a:r>
              <a:rPr lang="en-US" sz="980" dirty="0">
                <a:solidFill>
                  <a:srgbClr val="E5E7EB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planned • 8:15–9:00 PM</a:t>
            </a:r>
            <a:endParaRPr lang="en-US" sz="980" dirty="0"/>
          </a:p>
        </p:txBody>
      </p:sp>
      <p:sp>
        <p:nvSpPr>
          <p:cNvPr id="25" name="Slide Number Placeholder 0"/>
          <p:cNvSpPr>
            <a:spLocks noGrp="1"/>
          </p:cNvSpPr>
          <p:nvPr>
            <p:ph type="sldNum" sz="quarter" idx="4294967295"/>
          </p:nvPr>
        </p:nvSpPr>
        <p:spPr>
          <a:xfrm>
            <a:off x="11814048" y="6528816"/>
            <a:ext cx="800000" cy="30000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0"/>
            </a:ext>
          </a:extLst>
        </p:spPr>
        <p:txBody>
          <a:bodyPr/>
          <a:lstStyle>
            <a:lvl1pPr>
              <a:defRPr sz="850">
                <a:solidFill>
                  <a:srgbClr val="64748B"/>
                </a:solidFill>
                <a:latin typeface="Inter"/>
                <a:ea typeface="Inter"/>
                <a:cs typeface="Inter"/>
              </a:defRPr>
            </a:lvl1pPr>
          </a:lstStyle>
          <a:p>
            <a:pPr algn="l"/>
            <a:fld id="{F7021451-1387-4CA6-816F-3879F97B5CBC}" type="slidenum">
              <a:rPr b="0" lang="en-US"/>
              <a:t>9</a:t>
            </a:fld>
            <a:endParaRPr lang="en-US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Inter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Inter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15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8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</vt:vector>
  </TitlesOfParts>
  <Company>FocusFlow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FocusFlow UX Interaction Flows - Dark Theme</dc:title>
  <dc:subject>UX interaction flows for the ADHD scheduling application</dc:subject>
  <dc:creator>OpenAI</dc:creator>
  <cp:lastModifiedBy>OpenAI</cp:lastModifiedBy>
  <cp:revision>1</cp:revision>
  <dcterms:created xsi:type="dcterms:W3CDTF">2026-06-25T07:09:13Z</dcterms:created>
  <dcterms:modified xsi:type="dcterms:W3CDTF">2026-06-25T07:09:13Z</dcterms:modified>
</cp:coreProperties>
</file>